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65" r:id="rId3"/>
    <p:sldId id="256" r:id="rId4"/>
    <p:sldId id="259" r:id="rId5"/>
    <p:sldId id="260" r:id="rId6"/>
    <p:sldId id="263" r:id="rId7"/>
    <p:sldId id="264" r:id="rId8"/>
  </p:sldIdLst>
  <p:sldSz cx="12671425" cy="7127875"/>
  <p:notesSz cx="6799263" cy="9929813"/>
  <p:defaultTextStyle>
    <a:defPPr>
      <a:defRPr lang="zh-CN"/>
    </a:defPPr>
    <a:lvl1pPr marL="0" algn="l" defTabSz="931316" rtl="0" eaLnBrk="1" latinLnBrk="0" hangingPunct="1">
      <a:defRPr sz="1833" kern="1200">
        <a:solidFill>
          <a:schemeClr val="tx1"/>
        </a:solidFill>
        <a:latin typeface="+mn-lt"/>
        <a:ea typeface="+mn-ea"/>
        <a:cs typeface="+mn-cs"/>
      </a:defRPr>
    </a:lvl1pPr>
    <a:lvl2pPr marL="465658" algn="l" defTabSz="931316" rtl="0" eaLnBrk="1" latinLnBrk="0" hangingPunct="1">
      <a:defRPr sz="1833" kern="1200">
        <a:solidFill>
          <a:schemeClr val="tx1"/>
        </a:solidFill>
        <a:latin typeface="+mn-lt"/>
        <a:ea typeface="+mn-ea"/>
        <a:cs typeface="+mn-cs"/>
      </a:defRPr>
    </a:lvl2pPr>
    <a:lvl3pPr marL="931316" algn="l" defTabSz="931316" rtl="0" eaLnBrk="1" latinLnBrk="0" hangingPunct="1">
      <a:defRPr sz="1833" kern="1200">
        <a:solidFill>
          <a:schemeClr val="tx1"/>
        </a:solidFill>
        <a:latin typeface="+mn-lt"/>
        <a:ea typeface="+mn-ea"/>
        <a:cs typeface="+mn-cs"/>
      </a:defRPr>
    </a:lvl3pPr>
    <a:lvl4pPr marL="1396975" algn="l" defTabSz="931316" rtl="0" eaLnBrk="1" latinLnBrk="0" hangingPunct="1">
      <a:defRPr sz="1833" kern="1200">
        <a:solidFill>
          <a:schemeClr val="tx1"/>
        </a:solidFill>
        <a:latin typeface="+mn-lt"/>
        <a:ea typeface="+mn-ea"/>
        <a:cs typeface="+mn-cs"/>
      </a:defRPr>
    </a:lvl4pPr>
    <a:lvl5pPr marL="1862633" algn="l" defTabSz="931316" rtl="0" eaLnBrk="1" latinLnBrk="0" hangingPunct="1">
      <a:defRPr sz="1833" kern="1200">
        <a:solidFill>
          <a:schemeClr val="tx1"/>
        </a:solidFill>
        <a:latin typeface="+mn-lt"/>
        <a:ea typeface="+mn-ea"/>
        <a:cs typeface="+mn-cs"/>
      </a:defRPr>
    </a:lvl5pPr>
    <a:lvl6pPr marL="2328291" algn="l" defTabSz="931316" rtl="0" eaLnBrk="1" latinLnBrk="0" hangingPunct="1">
      <a:defRPr sz="1833" kern="1200">
        <a:solidFill>
          <a:schemeClr val="tx1"/>
        </a:solidFill>
        <a:latin typeface="+mn-lt"/>
        <a:ea typeface="+mn-ea"/>
        <a:cs typeface="+mn-cs"/>
      </a:defRPr>
    </a:lvl6pPr>
    <a:lvl7pPr marL="2793949" algn="l" defTabSz="931316" rtl="0" eaLnBrk="1" latinLnBrk="0" hangingPunct="1">
      <a:defRPr sz="1833" kern="1200">
        <a:solidFill>
          <a:schemeClr val="tx1"/>
        </a:solidFill>
        <a:latin typeface="+mn-lt"/>
        <a:ea typeface="+mn-ea"/>
        <a:cs typeface="+mn-cs"/>
      </a:defRPr>
    </a:lvl7pPr>
    <a:lvl8pPr marL="3259607" algn="l" defTabSz="931316" rtl="0" eaLnBrk="1" latinLnBrk="0" hangingPunct="1">
      <a:defRPr sz="1833" kern="1200">
        <a:solidFill>
          <a:schemeClr val="tx1"/>
        </a:solidFill>
        <a:latin typeface="+mn-lt"/>
        <a:ea typeface="+mn-ea"/>
        <a:cs typeface="+mn-cs"/>
      </a:defRPr>
    </a:lvl8pPr>
    <a:lvl9pPr marL="3725266" algn="l" defTabSz="931316" rtl="0" eaLnBrk="1" latinLnBrk="0" hangingPunct="1">
      <a:defRPr sz="183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5">
          <p15:clr>
            <a:srgbClr val="A4A3A4"/>
          </p15:clr>
        </p15:guide>
        <p15:guide id="2" pos="3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18" y="60"/>
      </p:cViewPr>
      <p:guideLst>
        <p:guide orient="horz" pos="2245"/>
        <p:guide pos="39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3928" y="1166530"/>
            <a:ext cx="9503569" cy="2481556"/>
          </a:xfrm>
        </p:spPr>
        <p:txBody>
          <a:bodyPr anchor="b"/>
          <a:lstStyle>
            <a:lvl1pPr algn="ctr">
              <a:defRPr sz="623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3928" y="3743785"/>
            <a:ext cx="9503569" cy="1720919"/>
          </a:xfrm>
        </p:spPr>
        <p:txBody>
          <a:bodyPr/>
          <a:lstStyle>
            <a:lvl1pPr marL="0" indent="0" algn="ctr">
              <a:buNone/>
              <a:defRPr sz="2494"/>
            </a:lvl1pPr>
            <a:lvl2pPr marL="475168" indent="0" algn="ctr">
              <a:buNone/>
              <a:defRPr sz="2079"/>
            </a:lvl2pPr>
            <a:lvl3pPr marL="950336" indent="0" algn="ctr">
              <a:buNone/>
              <a:defRPr sz="1871"/>
            </a:lvl3pPr>
            <a:lvl4pPr marL="1425504" indent="0" algn="ctr">
              <a:buNone/>
              <a:defRPr sz="1663"/>
            </a:lvl4pPr>
            <a:lvl5pPr marL="1900672" indent="0" algn="ctr">
              <a:buNone/>
              <a:defRPr sz="1663"/>
            </a:lvl5pPr>
            <a:lvl6pPr marL="2375840" indent="0" algn="ctr">
              <a:buNone/>
              <a:defRPr sz="1663"/>
            </a:lvl6pPr>
            <a:lvl7pPr marL="2851008" indent="0" algn="ctr">
              <a:buNone/>
              <a:defRPr sz="1663"/>
            </a:lvl7pPr>
            <a:lvl8pPr marL="3326176" indent="0" algn="ctr">
              <a:buNone/>
              <a:defRPr sz="1663"/>
            </a:lvl8pPr>
            <a:lvl9pPr marL="3801344" indent="0" algn="ctr">
              <a:buNone/>
              <a:defRPr sz="166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814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134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67989" y="379493"/>
            <a:ext cx="2732276" cy="604054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161" y="379493"/>
            <a:ext cx="8038435" cy="604054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751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3928" y="1166530"/>
            <a:ext cx="9503569" cy="2481556"/>
          </a:xfrm>
        </p:spPr>
        <p:txBody>
          <a:bodyPr anchor="b"/>
          <a:lstStyle>
            <a:lvl1pPr algn="ctr">
              <a:defRPr sz="623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3928" y="3743785"/>
            <a:ext cx="9503569" cy="1720919"/>
          </a:xfrm>
        </p:spPr>
        <p:txBody>
          <a:bodyPr/>
          <a:lstStyle>
            <a:lvl1pPr marL="0" indent="0" algn="ctr">
              <a:buNone/>
              <a:defRPr sz="2494"/>
            </a:lvl1pPr>
            <a:lvl2pPr marL="475168" indent="0" algn="ctr">
              <a:buNone/>
              <a:defRPr sz="2079"/>
            </a:lvl2pPr>
            <a:lvl3pPr marL="950336" indent="0" algn="ctr">
              <a:buNone/>
              <a:defRPr sz="1871"/>
            </a:lvl3pPr>
            <a:lvl4pPr marL="1425504" indent="0" algn="ctr">
              <a:buNone/>
              <a:defRPr sz="1663"/>
            </a:lvl4pPr>
            <a:lvl5pPr marL="1900672" indent="0" algn="ctr">
              <a:buNone/>
              <a:defRPr sz="1663"/>
            </a:lvl5pPr>
            <a:lvl6pPr marL="2375840" indent="0" algn="ctr">
              <a:buNone/>
              <a:defRPr sz="1663"/>
            </a:lvl6pPr>
            <a:lvl7pPr marL="2851008" indent="0" algn="ctr">
              <a:buNone/>
              <a:defRPr sz="1663"/>
            </a:lvl7pPr>
            <a:lvl8pPr marL="3326176" indent="0" algn="ctr">
              <a:buNone/>
              <a:defRPr sz="1663"/>
            </a:lvl8pPr>
            <a:lvl9pPr marL="3801344" indent="0" algn="ctr">
              <a:buNone/>
              <a:defRPr sz="166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992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878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561" y="1777020"/>
            <a:ext cx="10929104" cy="2964997"/>
          </a:xfrm>
        </p:spPr>
        <p:txBody>
          <a:bodyPr anchor="b"/>
          <a:lstStyle>
            <a:lvl1pPr>
              <a:defRPr sz="623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561" y="4770067"/>
            <a:ext cx="10929104" cy="1559222"/>
          </a:xfrm>
        </p:spPr>
        <p:txBody>
          <a:bodyPr/>
          <a:lstStyle>
            <a:lvl1pPr marL="0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1pPr>
            <a:lvl2pPr marL="475168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33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50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672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84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100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617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134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033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1160" y="1897467"/>
            <a:ext cx="5385356" cy="452257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4909" y="1897467"/>
            <a:ext cx="5385356" cy="452257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65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811" y="379494"/>
            <a:ext cx="10929104" cy="13777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812" y="1747320"/>
            <a:ext cx="5360606" cy="856334"/>
          </a:xfrm>
        </p:spPr>
        <p:txBody>
          <a:bodyPr anchor="b"/>
          <a:lstStyle>
            <a:lvl1pPr marL="0" indent="0">
              <a:buNone/>
              <a:defRPr sz="2494" b="1"/>
            </a:lvl1pPr>
            <a:lvl2pPr marL="475168" indent="0">
              <a:buNone/>
              <a:defRPr sz="2079" b="1"/>
            </a:lvl2pPr>
            <a:lvl3pPr marL="950336" indent="0">
              <a:buNone/>
              <a:defRPr sz="1871" b="1"/>
            </a:lvl3pPr>
            <a:lvl4pPr marL="1425504" indent="0">
              <a:buNone/>
              <a:defRPr sz="1663" b="1"/>
            </a:lvl4pPr>
            <a:lvl5pPr marL="1900672" indent="0">
              <a:buNone/>
              <a:defRPr sz="1663" b="1"/>
            </a:lvl5pPr>
            <a:lvl6pPr marL="2375840" indent="0">
              <a:buNone/>
              <a:defRPr sz="1663" b="1"/>
            </a:lvl6pPr>
            <a:lvl7pPr marL="2851008" indent="0">
              <a:buNone/>
              <a:defRPr sz="1663" b="1"/>
            </a:lvl7pPr>
            <a:lvl8pPr marL="3326176" indent="0">
              <a:buNone/>
              <a:defRPr sz="1663" b="1"/>
            </a:lvl8pPr>
            <a:lvl9pPr marL="3801344" indent="0">
              <a:buNone/>
              <a:defRPr sz="166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2812" y="2603655"/>
            <a:ext cx="5360606" cy="38295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4909" y="1747320"/>
            <a:ext cx="5387006" cy="856334"/>
          </a:xfrm>
        </p:spPr>
        <p:txBody>
          <a:bodyPr anchor="b"/>
          <a:lstStyle>
            <a:lvl1pPr marL="0" indent="0">
              <a:buNone/>
              <a:defRPr sz="2494" b="1"/>
            </a:lvl1pPr>
            <a:lvl2pPr marL="475168" indent="0">
              <a:buNone/>
              <a:defRPr sz="2079" b="1"/>
            </a:lvl2pPr>
            <a:lvl3pPr marL="950336" indent="0">
              <a:buNone/>
              <a:defRPr sz="1871" b="1"/>
            </a:lvl3pPr>
            <a:lvl4pPr marL="1425504" indent="0">
              <a:buNone/>
              <a:defRPr sz="1663" b="1"/>
            </a:lvl4pPr>
            <a:lvl5pPr marL="1900672" indent="0">
              <a:buNone/>
              <a:defRPr sz="1663" b="1"/>
            </a:lvl5pPr>
            <a:lvl6pPr marL="2375840" indent="0">
              <a:buNone/>
              <a:defRPr sz="1663" b="1"/>
            </a:lvl6pPr>
            <a:lvl7pPr marL="2851008" indent="0">
              <a:buNone/>
              <a:defRPr sz="1663" b="1"/>
            </a:lvl7pPr>
            <a:lvl8pPr marL="3326176" indent="0">
              <a:buNone/>
              <a:defRPr sz="1663" b="1"/>
            </a:lvl8pPr>
            <a:lvl9pPr marL="3801344" indent="0">
              <a:buNone/>
              <a:defRPr sz="166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4909" y="2603655"/>
            <a:ext cx="5387006" cy="38295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026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5806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56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811" y="475192"/>
            <a:ext cx="4086864" cy="1663171"/>
          </a:xfrm>
        </p:spPr>
        <p:txBody>
          <a:bodyPr anchor="b"/>
          <a:lstStyle>
            <a:lvl1pPr>
              <a:defRPr sz="332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7006" y="1026283"/>
            <a:ext cx="6414909" cy="5065411"/>
          </a:xfrm>
        </p:spPr>
        <p:txBody>
          <a:bodyPr/>
          <a:lstStyle>
            <a:lvl1pPr>
              <a:defRPr sz="3326"/>
            </a:lvl1pPr>
            <a:lvl2pPr>
              <a:defRPr sz="2910"/>
            </a:lvl2pPr>
            <a:lvl3pPr>
              <a:defRPr sz="2494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2811" y="2138363"/>
            <a:ext cx="4086864" cy="3961581"/>
          </a:xfrm>
        </p:spPr>
        <p:txBody>
          <a:bodyPr/>
          <a:lstStyle>
            <a:lvl1pPr marL="0" indent="0">
              <a:buNone/>
              <a:defRPr sz="1663"/>
            </a:lvl1pPr>
            <a:lvl2pPr marL="475168" indent="0">
              <a:buNone/>
              <a:defRPr sz="1455"/>
            </a:lvl2pPr>
            <a:lvl3pPr marL="950336" indent="0">
              <a:buNone/>
              <a:defRPr sz="1247"/>
            </a:lvl3pPr>
            <a:lvl4pPr marL="1425504" indent="0">
              <a:buNone/>
              <a:defRPr sz="1039"/>
            </a:lvl4pPr>
            <a:lvl5pPr marL="1900672" indent="0">
              <a:buNone/>
              <a:defRPr sz="1039"/>
            </a:lvl5pPr>
            <a:lvl6pPr marL="2375840" indent="0">
              <a:buNone/>
              <a:defRPr sz="1039"/>
            </a:lvl6pPr>
            <a:lvl7pPr marL="2851008" indent="0">
              <a:buNone/>
              <a:defRPr sz="1039"/>
            </a:lvl7pPr>
            <a:lvl8pPr marL="3326176" indent="0">
              <a:buNone/>
              <a:defRPr sz="1039"/>
            </a:lvl8pPr>
            <a:lvl9pPr marL="3801344" indent="0">
              <a:buNone/>
              <a:defRPr sz="103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09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52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811" y="475192"/>
            <a:ext cx="4086864" cy="1663171"/>
          </a:xfrm>
        </p:spPr>
        <p:txBody>
          <a:bodyPr anchor="b"/>
          <a:lstStyle>
            <a:lvl1pPr>
              <a:defRPr sz="332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87006" y="1026283"/>
            <a:ext cx="6414909" cy="5065411"/>
          </a:xfrm>
        </p:spPr>
        <p:txBody>
          <a:bodyPr anchor="t"/>
          <a:lstStyle>
            <a:lvl1pPr marL="0" indent="0">
              <a:buNone/>
              <a:defRPr sz="3326"/>
            </a:lvl1pPr>
            <a:lvl2pPr marL="475168" indent="0">
              <a:buNone/>
              <a:defRPr sz="2910"/>
            </a:lvl2pPr>
            <a:lvl3pPr marL="950336" indent="0">
              <a:buNone/>
              <a:defRPr sz="2494"/>
            </a:lvl3pPr>
            <a:lvl4pPr marL="1425504" indent="0">
              <a:buNone/>
              <a:defRPr sz="2079"/>
            </a:lvl4pPr>
            <a:lvl5pPr marL="1900672" indent="0">
              <a:buNone/>
              <a:defRPr sz="2079"/>
            </a:lvl5pPr>
            <a:lvl6pPr marL="2375840" indent="0">
              <a:buNone/>
              <a:defRPr sz="2079"/>
            </a:lvl6pPr>
            <a:lvl7pPr marL="2851008" indent="0">
              <a:buNone/>
              <a:defRPr sz="2079"/>
            </a:lvl7pPr>
            <a:lvl8pPr marL="3326176" indent="0">
              <a:buNone/>
              <a:defRPr sz="2079"/>
            </a:lvl8pPr>
            <a:lvl9pPr marL="3801344" indent="0">
              <a:buNone/>
              <a:defRPr sz="207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2811" y="2138363"/>
            <a:ext cx="4086864" cy="3961581"/>
          </a:xfrm>
        </p:spPr>
        <p:txBody>
          <a:bodyPr/>
          <a:lstStyle>
            <a:lvl1pPr marL="0" indent="0">
              <a:buNone/>
              <a:defRPr sz="1663"/>
            </a:lvl1pPr>
            <a:lvl2pPr marL="475168" indent="0">
              <a:buNone/>
              <a:defRPr sz="1455"/>
            </a:lvl2pPr>
            <a:lvl3pPr marL="950336" indent="0">
              <a:buNone/>
              <a:defRPr sz="1247"/>
            </a:lvl3pPr>
            <a:lvl4pPr marL="1425504" indent="0">
              <a:buNone/>
              <a:defRPr sz="1039"/>
            </a:lvl4pPr>
            <a:lvl5pPr marL="1900672" indent="0">
              <a:buNone/>
              <a:defRPr sz="1039"/>
            </a:lvl5pPr>
            <a:lvl6pPr marL="2375840" indent="0">
              <a:buNone/>
              <a:defRPr sz="1039"/>
            </a:lvl6pPr>
            <a:lvl7pPr marL="2851008" indent="0">
              <a:buNone/>
              <a:defRPr sz="1039"/>
            </a:lvl7pPr>
            <a:lvl8pPr marL="3326176" indent="0">
              <a:buNone/>
              <a:defRPr sz="1039"/>
            </a:lvl8pPr>
            <a:lvl9pPr marL="3801344" indent="0">
              <a:buNone/>
              <a:defRPr sz="103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287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23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67989" y="379493"/>
            <a:ext cx="2732276" cy="604054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161" y="379493"/>
            <a:ext cx="8038435" cy="604054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28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561" y="1777020"/>
            <a:ext cx="10929104" cy="2964997"/>
          </a:xfrm>
        </p:spPr>
        <p:txBody>
          <a:bodyPr anchor="b"/>
          <a:lstStyle>
            <a:lvl1pPr>
              <a:defRPr sz="623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561" y="4770067"/>
            <a:ext cx="10929104" cy="1559222"/>
          </a:xfrm>
        </p:spPr>
        <p:txBody>
          <a:bodyPr/>
          <a:lstStyle>
            <a:lvl1pPr marL="0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1pPr>
            <a:lvl2pPr marL="475168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2pPr>
            <a:lvl3pPr marL="95033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3pPr>
            <a:lvl4pPr marL="142550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4pPr>
            <a:lvl5pPr marL="1900672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5pPr>
            <a:lvl6pPr marL="2375840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6pPr>
            <a:lvl7pPr marL="2851008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7pPr>
            <a:lvl8pPr marL="3326176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8pPr>
            <a:lvl9pPr marL="3801344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583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1160" y="1897467"/>
            <a:ext cx="5385356" cy="452257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4909" y="1897467"/>
            <a:ext cx="5385356" cy="452257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589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811" y="379494"/>
            <a:ext cx="10929104" cy="13777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812" y="1747320"/>
            <a:ext cx="5360606" cy="856334"/>
          </a:xfrm>
        </p:spPr>
        <p:txBody>
          <a:bodyPr anchor="b"/>
          <a:lstStyle>
            <a:lvl1pPr marL="0" indent="0">
              <a:buNone/>
              <a:defRPr sz="2494" b="1"/>
            </a:lvl1pPr>
            <a:lvl2pPr marL="475168" indent="0">
              <a:buNone/>
              <a:defRPr sz="2079" b="1"/>
            </a:lvl2pPr>
            <a:lvl3pPr marL="950336" indent="0">
              <a:buNone/>
              <a:defRPr sz="1871" b="1"/>
            </a:lvl3pPr>
            <a:lvl4pPr marL="1425504" indent="0">
              <a:buNone/>
              <a:defRPr sz="1663" b="1"/>
            </a:lvl4pPr>
            <a:lvl5pPr marL="1900672" indent="0">
              <a:buNone/>
              <a:defRPr sz="1663" b="1"/>
            </a:lvl5pPr>
            <a:lvl6pPr marL="2375840" indent="0">
              <a:buNone/>
              <a:defRPr sz="1663" b="1"/>
            </a:lvl6pPr>
            <a:lvl7pPr marL="2851008" indent="0">
              <a:buNone/>
              <a:defRPr sz="1663" b="1"/>
            </a:lvl7pPr>
            <a:lvl8pPr marL="3326176" indent="0">
              <a:buNone/>
              <a:defRPr sz="1663" b="1"/>
            </a:lvl8pPr>
            <a:lvl9pPr marL="3801344" indent="0">
              <a:buNone/>
              <a:defRPr sz="166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2812" y="2603655"/>
            <a:ext cx="5360606" cy="38295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4909" y="1747320"/>
            <a:ext cx="5387006" cy="856334"/>
          </a:xfrm>
        </p:spPr>
        <p:txBody>
          <a:bodyPr anchor="b"/>
          <a:lstStyle>
            <a:lvl1pPr marL="0" indent="0">
              <a:buNone/>
              <a:defRPr sz="2494" b="1"/>
            </a:lvl1pPr>
            <a:lvl2pPr marL="475168" indent="0">
              <a:buNone/>
              <a:defRPr sz="2079" b="1"/>
            </a:lvl2pPr>
            <a:lvl3pPr marL="950336" indent="0">
              <a:buNone/>
              <a:defRPr sz="1871" b="1"/>
            </a:lvl3pPr>
            <a:lvl4pPr marL="1425504" indent="0">
              <a:buNone/>
              <a:defRPr sz="1663" b="1"/>
            </a:lvl4pPr>
            <a:lvl5pPr marL="1900672" indent="0">
              <a:buNone/>
              <a:defRPr sz="1663" b="1"/>
            </a:lvl5pPr>
            <a:lvl6pPr marL="2375840" indent="0">
              <a:buNone/>
              <a:defRPr sz="1663" b="1"/>
            </a:lvl6pPr>
            <a:lvl7pPr marL="2851008" indent="0">
              <a:buNone/>
              <a:defRPr sz="1663" b="1"/>
            </a:lvl7pPr>
            <a:lvl8pPr marL="3326176" indent="0">
              <a:buNone/>
              <a:defRPr sz="1663" b="1"/>
            </a:lvl8pPr>
            <a:lvl9pPr marL="3801344" indent="0">
              <a:buNone/>
              <a:defRPr sz="166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4909" y="2603655"/>
            <a:ext cx="5387006" cy="38295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82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723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522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811" y="475192"/>
            <a:ext cx="4086864" cy="1663171"/>
          </a:xfrm>
        </p:spPr>
        <p:txBody>
          <a:bodyPr anchor="b"/>
          <a:lstStyle>
            <a:lvl1pPr>
              <a:defRPr sz="332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7006" y="1026283"/>
            <a:ext cx="6414909" cy="5065411"/>
          </a:xfrm>
        </p:spPr>
        <p:txBody>
          <a:bodyPr/>
          <a:lstStyle>
            <a:lvl1pPr>
              <a:defRPr sz="3326"/>
            </a:lvl1pPr>
            <a:lvl2pPr>
              <a:defRPr sz="2910"/>
            </a:lvl2pPr>
            <a:lvl3pPr>
              <a:defRPr sz="2494"/>
            </a:lvl3pPr>
            <a:lvl4pPr>
              <a:defRPr sz="2079"/>
            </a:lvl4pPr>
            <a:lvl5pPr>
              <a:defRPr sz="2079"/>
            </a:lvl5pPr>
            <a:lvl6pPr>
              <a:defRPr sz="2079"/>
            </a:lvl6pPr>
            <a:lvl7pPr>
              <a:defRPr sz="2079"/>
            </a:lvl7pPr>
            <a:lvl8pPr>
              <a:defRPr sz="2079"/>
            </a:lvl8pPr>
            <a:lvl9pPr>
              <a:defRPr sz="207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2811" y="2138363"/>
            <a:ext cx="4086864" cy="3961581"/>
          </a:xfrm>
        </p:spPr>
        <p:txBody>
          <a:bodyPr/>
          <a:lstStyle>
            <a:lvl1pPr marL="0" indent="0">
              <a:buNone/>
              <a:defRPr sz="1663"/>
            </a:lvl1pPr>
            <a:lvl2pPr marL="475168" indent="0">
              <a:buNone/>
              <a:defRPr sz="1455"/>
            </a:lvl2pPr>
            <a:lvl3pPr marL="950336" indent="0">
              <a:buNone/>
              <a:defRPr sz="1247"/>
            </a:lvl3pPr>
            <a:lvl4pPr marL="1425504" indent="0">
              <a:buNone/>
              <a:defRPr sz="1039"/>
            </a:lvl4pPr>
            <a:lvl5pPr marL="1900672" indent="0">
              <a:buNone/>
              <a:defRPr sz="1039"/>
            </a:lvl5pPr>
            <a:lvl6pPr marL="2375840" indent="0">
              <a:buNone/>
              <a:defRPr sz="1039"/>
            </a:lvl6pPr>
            <a:lvl7pPr marL="2851008" indent="0">
              <a:buNone/>
              <a:defRPr sz="1039"/>
            </a:lvl7pPr>
            <a:lvl8pPr marL="3326176" indent="0">
              <a:buNone/>
              <a:defRPr sz="1039"/>
            </a:lvl8pPr>
            <a:lvl9pPr marL="3801344" indent="0">
              <a:buNone/>
              <a:defRPr sz="103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95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811" y="475192"/>
            <a:ext cx="4086864" cy="1663171"/>
          </a:xfrm>
        </p:spPr>
        <p:txBody>
          <a:bodyPr anchor="b"/>
          <a:lstStyle>
            <a:lvl1pPr>
              <a:defRPr sz="332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87006" y="1026283"/>
            <a:ext cx="6414909" cy="5065411"/>
          </a:xfrm>
        </p:spPr>
        <p:txBody>
          <a:bodyPr anchor="t"/>
          <a:lstStyle>
            <a:lvl1pPr marL="0" indent="0">
              <a:buNone/>
              <a:defRPr sz="3326"/>
            </a:lvl1pPr>
            <a:lvl2pPr marL="475168" indent="0">
              <a:buNone/>
              <a:defRPr sz="2910"/>
            </a:lvl2pPr>
            <a:lvl3pPr marL="950336" indent="0">
              <a:buNone/>
              <a:defRPr sz="2494"/>
            </a:lvl3pPr>
            <a:lvl4pPr marL="1425504" indent="0">
              <a:buNone/>
              <a:defRPr sz="2079"/>
            </a:lvl4pPr>
            <a:lvl5pPr marL="1900672" indent="0">
              <a:buNone/>
              <a:defRPr sz="2079"/>
            </a:lvl5pPr>
            <a:lvl6pPr marL="2375840" indent="0">
              <a:buNone/>
              <a:defRPr sz="2079"/>
            </a:lvl6pPr>
            <a:lvl7pPr marL="2851008" indent="0">
              <a:buNone/>
              <a:defRPr sz="2079"/>
            </a:lvl7pPr>
            <a:lvl8pPr marL="3326176" indent="0">
              <a:buNone/>
              <a:defRPr sz="2079"/>
            </a:lvl8pPr>
            <a:lvl9pPr marL="3801344" indent="0">
              <a:buNone/>
              <a:defRPr sz="207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2811" y="2138363"/>
            <a:ext cx="4086864" cy="3961581"/>
          </a:xfrm>
        </p:spPr>
        <p:txBody>
          <a:bodyPr/>
          <a:lstStyle>
            <a:lvl1pPr marL="0" indent="0">
              <a:buNone/>
              <a:defRPr sz="1663"/>
            </a:lvl1pPr>
            <a:lvl2pPr marL="475168" indent="0">
              <a:buNone/>
              <a:defRPr sz="1455"/>
            </a:lvl2pPr>
            <a:lvl3pPr marL="950336" indent="0">
              <a:buNone/>
              <a:defRPr sz="1247"/>
            </a:lvl3pPr>
            <a:lvl4pPr marL="1425504" indent="0">
              <a:buNone/>
              <a:defRPr sz="1039"/>
            </a:lvl4pPr>
            <a:lvl5pPr marL="1900672" indent="0">
              <a:buNone/>
              <a:defRPr sz="1039"/>
            </a:lvl5pPr>
            <a:lvl6pPr marL="2375840" indent="0">
              <a:buNone/>
              <a:defRPr sz="1039"/>
            </a:lvl6pPr>
            <a:lvl7pPr marL="2851008" indent="0">
              <a:buNone/>
              <a:defRPr sz="1039"/>
            </a:lvl7pPr>
            <a:lvl8pPr marL="3326176" indent="0">
              <a:buNone/>
              <a:defRPr sz="1039"/>
            </a:lvl8pPr>
            <a:lvl9pPr marL="3801344" indent="0">
              <a:buNone/>
              <a:defRPr sz="103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89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1161" y="379494"/>
            <a:ext cx="10929104" cy="1377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1161" y="1897467"/>
            <a:ext cx="10929104" cy="4522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1160" y="6606485"/>
            <a:ext cx="2851071" cy="379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B373F-DEBE-421A-9D7C-18BB19410D02}" type="datetimeFigureOut">
              <a:rPr lang="zh-CN" altLang="en-US" smtClean="0"/>
              <a:pPr/>
              <a:t>2017-03-21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7410" y="6606485"/>
            <a:ext cx="4276606" cy="379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49194" y="6606485"/>
            <a:ext cx="2851071" cy="379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F1DFB-E976-47FC-B571-B20DD03BE7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407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50336" rtl="0" eaLnBrk="1" latinLnBrk="0" hangingPunct="1">
        <a:lnSpc>
          <a:spcPct val="90000"/>
        </a:lnSpc>
        <a:spcBef>
          <a:spcPct val="0"/>
        </a:spcBef>
        <a:buNone/>
        <a:defRPr sz="45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84" indent="-237584" algn="l" defTabSz="950336" rtl="0" eaLnBrk="1" latinLnBrk="0" hangingPunct="1">
        <a:lnSpc>
          <a:spcPct val="90000"/>
        </a:lnSpc>
        <a:spcBef>
          <a:spcPts val="1039"/>
        </a:spcBef>
        <a:buFont typeface="Arial" panose="020B0604020202020204" pitchFamily="34" charset="0"/>
        <a:buChar char="•"/>
        <a:defRPr sz="2910" kern="1200">
          <a:solidFill>
            <a:schemeClr val="tx1"/>
          </a:solidFill>
          <a:latin typeface="+mn-lt"/>
          <a:ea typeface="+mn-ea"/>
          <a:cs typeface="+mn-cs"/>
        </a:defRPr>
      </a:lvl1pPr>
      <a:lvl2pPr marL="712752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494" kern="1200">
          <a:solidFill>
            <a:schemeClr val="tx1"/>
          </a:solidFill>
          <a:latin typeface="+mn-lt"/>
          <a:ea typeface="+mn-ea"/>
          <a:cs typeface="+mn-cs"/>
        </a:defRPr>
      </a:lvl2pPr>
      <a:lvl3pPr marL="1187920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3088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8256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3424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8592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760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928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168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336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504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672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840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1008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6176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1344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1161" y="379494"/>
            <a:ext cx="10929104" cy="1377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1161" y="1897467"/>
            <a:ext cx="10929104" cy="4522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1160" y="6606485"/>
            <a:ext cx="2851071" cy="379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3AF21-C056-41EB-837B-66283CA92E9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2017-03-21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7410" y="6606485"/>
            <a:ext cx="4276606" cy="379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49194" y="6606485"/>
            <a:ext cx="2851071" cy="379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841F4-BAD5-4638-A8EC-6E0198DC02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3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50336" rtl="0" eaLnBrk="1" latinLnBrk="0" hangingPunct="1">
        <a:lnSpc>
          <a:spcPct val="90000"/>
        </a:lnSpc>
        <a:spcBef>
          <a:spcPct val="0"/>
        </a:spcBef>
        <a:buNone/>
        <a:defRPr sz="45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584" indent="-237584" algn="l" defTabSz="950336" rtl="0" eaLnBrk="1" latinLnBrk="0" hangingPunct="1">
        <a:lnSpc>
          <a:spcPct val="90000"/>
        </a:lnSpc>
        <a:spcBef>
          <a:spcPts val="1039"/>
        </a:spcBef>
        <a:buFont typeface="Arial" panose="020B0604020202020204" pitchFamily="34" charset="0"/>
        <a:buChar char="•"/>
        <a:defRPr sz="2910" kern="1200">
          <a:solidFill>
            <a:schemeClr val="tx1"/>
          </a:solidFill>
          <a:latin typeface="+mn-lt"/>
          <a:ea typeface="+mn-ea"/>
          <a:cs typeface="+mn-cs"/>
        </a:defRPr>
      </a:lvl1pPr>
      <a:lvl2pPr marL="712752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494" kern="1200">
          <a:solidFill>
            <a:schemeClr val="tx1"/>
          </a:solidFill>
          <a:latin typeface="+mn-lt"/>
          <a:ea typeface="+mn-ea"/>
          <a:cs typeface="+mn-cs"/>
        </a:defRPr>
      </a:lvl2pPr>
      <a:lvl3pPr marL="1187920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663088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2138256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613424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3088592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563760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4038928" indent="-237584" algn="l" defTabSz="95033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1pPr>
      <a:lvl2pPr marL="475168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950336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3pPr>
      <a:lvl4pPr marL="1425504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4pPr>
      <a:lvl5pPr marL="1900672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5pPr>
      <a:lvl6pPr marL="2375840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6pPr>
      <a:lvl7pPr marL="2851008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7pPr>
      <a:lvl8pPr marL="3326176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8pPr>
      <a:lvl9pPr marL="3801344" algn="l" defTabSz="950336" rtl="0" eaLnBrk="1" latinLnBrk="0" hangingPunct="1">
        <a:defRPr sz="18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6690" y="1099252"/>
            <a:ext cx="10929104" cy="3224425"/>
          </a:xfrm>
        </p:spPr>
        <p:txBody>
          <a:bodyPr>
            <a:normAutofit/>
          </a:bodyPr>
          <a:lstStyle/>
          <a:p>
            <a:pPr algn="ctr">
              <a:spcAft>
                <a:spcPts val="1871"/>
              </a:spcAft>
            </a:pPr>
            <a:r>
              <a:rPr lang="zh-CN" altLang="en-US" sz="4157" dirty="0"/>
              <a:t>郑州轻工业学院</a:t>
            </a:r>
            <a:endParaRPr lang="en-US" altLang="zh-CN" sz="4157" dirty="0"/>
          </a:p>
          <a:p>
            <a:pPr algn="ctr"/>
            <a:r>
              <a:rPr lang="zh-CN" altLang="en-US" sz="4157" dirty="0"/>
              <a:t>教学质量保障体系框架图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199468" y="2901244"/>
            <a:ext cx="3793066" cy="2631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/>
              <a:t>                           目录</a:t>
            </a:r>
            <a:endParaRPr lang="en-US" altLang="zh-CN" b="1" dirty="0" smtClean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b="1" dirty="0" smtClean="0"/>
              <a:t>教学质量保障体系总构架</a:t>
            </a:r>
            <a:endParaRPr lang="en-US" altLang="zh-CN" b="1" dirty="0" smtClean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zh-CN" altLang="en-US" b="1" dirty="0" smtClean="0"/>
              <a:t>教学</a:t>
            </a:r>
            <a:r>
              <a:rPr lang="zh-CN" altLang="en-US" b="1" dirty="0"/>
              <a:t>质量保障体系主要内容</a:t>
            </a:r>
            <a:endParaRPr lang="en-US" altLang="zh-CN" b="1" dirty="0"/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zh-CN" altLang="en-US" b="1" dirty="0"/>
              <a:t>教学质量监控分析主要内容</a:t>
            </a:r>
            <a:endParaRPr lang="en-US" altLang="zh-CN" b="1" dirty="0"/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zh-CN" altLang="en-US" b="1" dirty="0"/>
              <a:t>教学质量保障模式（运行机制）</a:t>
            </a:r>
            <a:endParaRPr lang="en-US" altLang="zh-CN" b="1" dirty="0"/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zh-CN" altLang="en-US" b="1" dirty="0"/>
              <a:t>教学过程质量监控</a:t>
            </a:r>
            <a:r>
              <a:rPr lang="zh-CN" altLang="en-US" b="1" dirty="0" smtClean="0"/>
              <a:t>流程图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67517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36600" y="2865821"/>
            <a:ext cx="2093049" cy="4762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95" b="1" dirty="0"/>
              <a:t>质量保障体系</a:t>
            </a:r>
          </a:p>
        </p:txBody>
      </p:sp>
      <p:sp>
        <p:nvSpPr>
          <p:cNvPr id="6" name="矩形 5"/>
          <p:cNvSpPr/>
          <p:nvPr/>
        </p:nvSpPr>
        <p:spPr>
          <a:xfrm>
            <a:off x="3899875" y="1258901"/>
            <a:ext cx="2417752" cy="397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905" b="1" dirty="0">
                <a:latin typeface="Calibri" panose="020F0502020204030204" pitchFamily="34" charset="0"/>
                <a:cs typeface="Times New Roman" panose="02020603050405020304" pitchFamily="18" charset="0"/>
              </a:rPr>
              <a:t>质量标准（目标</a:t>
            </a:r>
            <a:r>
              <a:rPr lang="zh-CN" altLang="en-US" sz="1905" b="1" dirty="0">
                <a:latin typeface="Calibri" panose="020F0502020204030204" pitchFamily="34" charset="0"/>
                <a:cs typeface="Times New Roman" panose="02020603050405020304" pitchFamily="18" charset="0"/>
              </a:rPr>
              <a:t>）</a:t>
            </a:r>
            <a:endParaRPr lang="zh-CN" altLang="en-US" sz="1905" b="1" dirty="0"/>
          </a:p>
        </p:txBody>
      </p:sp>
      <p:sp>
        <p:nvSpPr>
          <p:cNvPr id="7" name="矩形 6"/>
          <p:cNvSpPr/>
          <p:nvPr/>
        </p:nvSpPr>
        <p:spPr>
          <a:xfrm>
            <a:off x="3899874" y="1970610"/>
            <a:ext cx="2202629" cy="3979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905" b="1" dirty="0">
                <a:latin typeface="Calibri" panose="020F0502020204030204" pitchFamily="34" charset="0"/>
                <a:cs typeface="Times New Roman" panose="02020603050405020304" pitchFamily="18" charset="0"/>
              </a:rPr>
              <a:t>质量保障组织</a:t>
            </a:r>
            <a:r>
              <a:rPr lang="zh-CN" altLang="en-US" sz="1905" b="1" dirty="0">
                <a:latin typeface="Calibri" panose="020F0502020204030204" pitchFamily="34" charset="0"/>
                <a:cs typeface="Times New Roman" panose="02020603050405020304" pitchFamily="18" charset="0"/>
              </a:rPr>
              <a:t>机构</a:t>
            </a:r>
            <a:endParaRPr lang="zh-CN" altLang="en-US" sz="1905" b="1" dirty="0"/>
          </a:p>
        </p:txBody>
      </p:sp>
      <p:sp>
        <p:nvSpPr>
          <p:cNvPr id="8" name="矩形 7"/>
          <p:cNvSpPr/>
          <p:nvPr/>
        </p:nvSpPr>
        <p:spPr>
          <a:xfrm>
            <a:off x="3899874" y="2856377"/>
            <a:ext cx="1699625" cy="3979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905" b="1" dirty="0">
                <a:latin typeface="Calibri" panose="020F0502020204030204" pitchFamily="34" charset="0"/>
                <a:cs typeface="Times New Roman" panose="02020603050405020304" pitchFamily="18" charset="0"/>
              </a:rPr>
              <a:t>质量保障</a:t>
            </a:r>
            <a:r>
              <a:rPr lang="zh-CN" altLang="en-US" sz="1905" b="1" dirty="0">
                <a:latin typeface="Calibri" panose="020F0502020204030204" pitchFamily="34" charset="0"/>
                <a:cs typeface="Times New Roman" panose="02020603050405020304" pitchFamily="18" charset="0"/>
              </a:rPr>
              <a:t>制度</a:t>
            </a:r>
            <a:endParaRPr lang="zh-CN" altLang="en-US" sz="1905" b="1" dirty="0"/>
          </a:p>
        </p:txBody>
      </p:sp>
      <p:sp>
        <p:nvSpPr>
          <p:cNvPr id="9" name="矩形 8"/>
          <p:cNvSpPr/>
          <p:nvPr/>
        </p:nvSpPr>
        <p:spPr>
          <a:xfrm>
            <a:off x="3843281" y="3602411"/>
            <a:ext cx="3208637" cy="3979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905" b="1" dirty="0">
                <a:latin typeface="Calibri" panose="020F0502020204030204" pitchFamily="34" charset="0"/>
                <a:cs typeface="Times New Roman" panose="02020603050405020304" pitchFamily="18" charset="0"/>
              </a:rPr>
              <a:t>质量保障</a:t>
            </a:r>
            <a:r>
              <a:rPr lang="zh-CN" altLang="en-US" sz="1905" b="1" dirty="0">
                <a:latin typeface="Calibri" panose="020F0502020204030204" pitchFamily="34" charset="0"/>
                <a:cs typeface="Times New Roman" panose="02020603050405020304" pitchFamily="18" charset="0"/>
              </a:rPr>
              <a:t>模式（运行机制）</a:t>
            </a:r>
            <a:endParaRPr lang="zh-CN" altLang="en-US" sz="1905" b="1" dirty="0"/>
          </a:p>
        </p:txBody>
      </p:sp>
      <p:sp>
        <p:nvSpPr>
          <p:cNvPr id="2" name="左大括号 1"/>
          <p:cNvSpPr/>
          <p:nvPr/>
        </p:nvSpPr>
        <p:spPr>
          <a:xfrm>
            <a:off x="3371503" y="1448263"/>
            <a:ext cx="429924" cy="331493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905" b="1"/>
          </a:p>
        </p:txBody>
      </p:sp>
      <p:sp>
        <p:nvSpPr>
          <p:cNvPr id="10" name="矩形 9"/>
          <p:cNvSpPr/>
          <p:nvPr/>
        </p:nvSpPr>
        <p:spPr>
          <a:xfrm>
            <a:off x="3899874" y="4413646"/>
            <a:ext cx="2202629" cy="3979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05" b="1" dirty="0">
                <a:latin typeface="Calibri" panose="020F0502020204030204" pitchFamily="34" charset="0"/>
                <a:cs typeface="Times New Roman" panose="02020603050405020304" pitchFamily="18" charset="0"/>
              </a:rPr>
              <a:t>质量监控分析改进</a:t>
            </a:r>
            <a:endParaRPr lang="zh-CN" altLang="en-US" sz="1905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1236600" y="6434300"/>
            <a:ext cx="2776722" cy="3743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教学质量</a:t>
            </a:r>
            <a:r>
              <a:rPr lang="zh-CN" altLang="en-US" b="1" dirty="0" smtClean="0">
                <a:solidFill>
                  <a:srgbClr val="FF0000"/>
                </a:solidFill>
              </a:rPr>
              <a:t>保障体系总构架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238429" y="616403"/>
            <a:ext cx="2080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质量标准（目标</a:t>
            </a:r>
            <a:r>
              <a:rPr lang="zh-CN" altLang="en-US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）</a:t>
            </a:r>
            <a:endParaRPr lang="zh-CN" altLang="en-US" sz="1800" dirty="0"/>
          </a:p>
        </p:txBody>
      </p:sp>
      <p:sp>
        <p:nvSpPr>
          <p:cNvPr id="7" name="左大括号 6"/>
          <p:cNvSpPr/>
          <p:nvPr/>
        </p:nvSpPr>
        <p:spPr>
          <a:xfrm>
            <a:off x="3380068" y="285458"/>
            <a:ext cx="528921" cy="1004409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矩形 7"/>
          <p:cNvSpPr/>
          <p:nvPr/>
        </p:nvSpPr>
        <p:spPr>
          <a:xfrm>
            <a:off x="1263239" y="18061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质量保障组织</a:t>
            </a:r>
            <a:r>
              <a:rPr lang="zh-CN" altLang="en-US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机构</a:t>
            </a:r>
            <a:endParaRPr lang="zh-CN" altLang="en-US" sz="1800" dirty="0"/>
          </a:p>
        </p:txBody>
      </p:sp>
      <p:sp>
        <p:nvSpPr>
          <p:cNvPr id="9" name="左大括号 8"/>
          <p:cNvSpPr/>
          <p:nvPr/>
        </p:nvSpPr>
        <p:spPr>
          <a:xfrm>
            <a:off x="3323419" y="1546157"/>
            <a:ext cx="585570" cy="89288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/>
        </p:nvSpPr>
        <p:spPr>
          <a:xfrm>
            <a:off x="1494071" y="362732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质量保障</a:t>
            </a:r>
            <a:r>
              <a:rPr lang="zh-CN" altLang="en-US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制度</a:t>
            </a:r>
            <a:endParaRPr lang="zh-CN" altLang="en-US" sz="1800" dirty="0"/>
          </a:p>
        </p:txBody>
      </p:sp>
      <p:sp>
        <p:nvSpPr>
          <p:cNvPr id="11" name="左大括号 10"/>
          <p:cNvSpPr/>
          <p:nvPr/>
        </p:nvSpPr>
        <p:spPr>
          <a:xfrm>
            <a:off x="3273065" y="2735696"/>
            <a:ext cx="635924" cy="219354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文本框 15"/>
          <p:cNvSpPr txBox="1"/>
          <p:nvPr/>
        </p:nvSpPr>
        <p:spPr>
          <a:xfrm>
            <a:off x="3838299" y="10280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/>
              <a:t>人才培养目标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838299" y="54385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/>
              <a:t>教学主要环节质量标准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838299" y="1077717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/>
              <a:t>教学基本建设质量标准</a:t>
            </a:r>
          </a:p>
        </p:txBody>
      </p:sp>
      <p:sp>
        <p:nvSpPr>
          <p:cNvPr id="19" name="左大括号 18"/>
          <p:cNvSpPr/>
          <p:nvPr/>
        </p:nvSpPr>
        <p:spPr>
          <a:xfrm>
            <a:off x="6373745" y="314232"/>
            <a:ext cx="225385" cy="82495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0" name="文本框 19"/>
          <p:cNvSpPr txBox="1"/>
          <p:nvPr/>
        </p:nvSpPr>
        <p:spPr>
          <a:xfrm>
            <a:off x="6619924" y="23254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理论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619924" y="472457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实践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619924" y="70600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实习实训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619923" y="94591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毕业设计、考试</a:t>
            </a:r>
          </a:p>
        </p:txBody>
      </p:sp>
      <p:sp>
        <p:nvSpPr>
          <p:cNvPr id="24" name="左大括号 23"/>
          <p:cNvSpPr/>
          <p:nvPr/>
        </p:nvSpPr>
        <p:spPr>
          <a:xfrm>
            <a:off x="8110703" y="988320"/>
            <a:ext cx="160537" cy="59089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5" name="文本框 24"/>
          <p:cNvSpPr txBox="1"/>
          <p:nvPr/>
        </p:nvSpPr>
        <p:spPr>
          <a:xfrm>
            <a:off x="8211676" y="941757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专业建设</a:t>
            </a:r>
            <a:endParaRPr lang="en-US" altLang="zh-CN" sz="1200" dirty="0"/>
          </a:p>
          <a:p>
            <a:r>
              <a:rPr lang="zh-CN" altLang="en-US" sz="1200" dirty="0"/>
              <a:t>课程建设</a:t>
            </a:r>
            <a:endParaRPr lang="en-US" altLang="zh-CN" sz="1200" dirty="0"/>
          </a:p>
          <a:p>
            <a:r>
              <a:rPr lang="zh-CN" altLang="en-US" sz="1200" dirty="0"/>
              <a:t>教材建设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824764" y="1518614"/>
            <a:ext cx="41088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/>
              <a:t>领导机构（校长、教学委员会）</a:t>
            </a:r>
            <a:endParaRPr lang="en-US" altLang="zh-CN" sz="1800" dirty="0"/>
          </a:p>
          <a:p>
            <a:r>
              <a:rPr lang="zh-CN" altLang="en-US" sz="1800" dirty="0"/>
              <a:t>管理机构（教学评估中心）</a:t>
            </a:r>
            <a:endParaRPr lang="en-US" altLang="zh-CN" sz="1800" dirty="0"/>
          </a:p>
          <a:p>
            <a:r>
              <a:rPr lang="zh-CN" altLang="en-US" sz="1800" dirty="0"/>
              <a:t>工作机构（职能部门、二级教学单位）</a:t>
            </a:r>
            <a:endParaRPr lang="en-US" altLang="zh-CN" sz="1800" dirty="0"/>
          </a:p>
        </p:txBody>
      </p:sp>
      <p:sp>
        <p:nvSpPr>
          <p:cNvPr id="28" name="矩形 27"/>
          <p:cNvSpPr/>
          <p:nvPr/>
        </p:nvSpPr>
        <p:spPr>
          <a:xfrm>
            <a:off x="1263239" y="549090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质量监控分析改进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3497409" y="5129735"/>
            <a:ext cx="237590" cy="119422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9" name="文本框 28"/>
          <p:cNvSpPr txBox="1"/>
          <p:nvPr/>
        </p:nvSpPr>
        <p:spPr>
          <a:xfrm>
            <a:off x="3765213" y="513043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/>
              <a:t>监控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09822" y="608835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/>
              <a:t>分析</a:t>
            </a:r>
          </a:p>
        </p:txBody>
      </p:sp>
      <p:sp>
        <p:nvSpPr>
          <p:cNvPr id="4" name="矩形 3"/>
          <p:cNvSpPr/>
          <p:nvPr/>
        </p:nvSpPr>
        <p:spPr>
          <a:xfrm>
            <a:off x="3911810" y="2685464"/>
            <a:ext cx="25746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dirty="0"/>
              <a:t>教学督导制度</a:t>
            </a:r>
          </a:p>
          <a:p>
            <a:r>
              <a:rPr lang="zh-CN" altLang="en-US" sz="1800" dirty="0"/>
              <a:t>听课制度</a:t>
            </a:r>
          </a:p>
          <a:p>
            <a:r>
              <a:rPr lang="zh-CN" altLang="en-US" sz="1800" dirty="0"/>
              <a:t>评教制度</a:t>
            </a:r>
          </a:p>
          <a:p>
            <a:r>
              <a:rPr lang="zh-CN" altLang="en-US" sz="1800" dirty="0"/>
              <a:t>激励制度</a:t>
            </a:r>
          </a:p>
          <a:p>
            <a:r>
              <a:rPr lang="zh-CN" altLang="en-US" sz="1800" dirty="0"/>
              <a:t>生源质量分析制度</a:t>
            </a:r>
          </a:p>
          <a:p>
            <a:r>
              <a:rPr lang="zh-CN" altLang="en-US" sz="1800" dirty="0"/>
              <a:t>学生指导与服务制度</a:t>
            </a:r>
          </a:p>
          <a:p>
            <a:r>
              <a:rPr lang="zh-CN" altLang="en-US" sz="1800" dirty="0"/>
              <a:t>学生学业成绩分析制度</a:t>
            </a:r>
          </a:p>
          <a:p>
            <a:r>
              <a:rPr lang="zh-CN" altLang="en-US" sz="1800" dirty="0"/>
              <a:t>学风建设制度</a:t>
            </a:r>
          </a:p>
        </p:txBody>
      </p:sp>
      <p:sp>
        <p:nvSpPr>
          <p:cNvPr id="5" name="矩形 4"/>
          <p:cNvSpPr/>
          <p:nvPr/>
        </p:nvSpPr>
        <p:spPr>
          <a:xfrm>
            <a:off x="6486437" y="2685464"/>
            <a:ext cx="25254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dirty="0"/>
              <a:t>毕业生就业分析制度</a:t>
            </a:r>
          </a:p>
          <a:p>
            <a:r>
              <a:rPr lang="zh-CN" altLang="en-US" sz="1800" dirty="0"/>
              <a:t>毕业生跟踪调查制度</a:t>
            </a:r>
          </a:p>
          <a:p>
            <a:r>
              <a:rPr lang="zh-CN" altLang="en-US" sz="1800" dirty="0"/>
              <a:t>教学质量保障实施办法</a:t>
            </a:r>
          </a:p>
          <a:p>
            <a:r>
              <a:rPr lang="zh-CN" altLang="en-US" sz="1800" dirty="0"/>
              <a:t>教学质量保障组织制度</a:t>
            </a:r>
          </a:p>
          <a:p>
            <a:r>
              <a:rPr lang="zh-CN" altLang="en-US" sz="1800" dirty="0"/>
              <a:t>专业评估</a:t>
            </a:r>
          </a:p>
          <a:p>
            <a:r>
              <a:rPr lang="zh-CN" altLang="en-US" sz="1800" dirty="0" smtClean="0"/>
              <a:t>二</a:t>
            </a:r>
            <a:r>
              <a:rPr lang="zh-CN" altLang="en-US" sz="1800" dirty="0"/>
              <a:t>级学院（系）评估</a:t>
            </a:r>
          </a:p>
          <a:p>
            <a:r>
              <a:rPr lang="zh-CN" altLang="en-US" sz="1800" dirty="0"/>
              <a:t>师资保障制度</a:t>
            </a:r>
          </a:p>
        </p:txBody>
      </p:sp>
      <p:sp>
        <p:nvSpPr>
          <p:cNvPr id="12" name="矩形 11"/>
          <p:cNvSpPr/>
          <p:nvPr/>
        </p:nvSpPr>
        <p:spPr>
          <a:xfrm>
            <a:off x="9235050" y="2685464"/>
            <a:ext cx="21893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dirty="0"/>
              <a:t>教学经费保障制度</a:t>
            </a:r>
          </a:p>
          <a:p>
            <a:r>
              <a:rPr lang="zh-CN" altLang="en-US" sz="1800" dirty="0"/>
              <a:t>教学设施保障制度</a:t>
            </a: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6331289" y="1285684"/>
            <a:ext cx="17741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802093" y="6509193"/>
            <a:ext cx="3262432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vert="horz"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</a:rPr>
              <a:t>教学质量保障体系主要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内容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622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9120" y="4021504"/>
            <a:ext cx="2202629" cy="3979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05" dirty="0">
                <a:latin typeface="Calibri" panose="020F0502020204030204" pitchFamily="34" charset="0"/>
                <a:cs typeface="Times New Roman" panose="02020603050405020304" pitchFamily="18" charset="0"/>
              </a:rPr>
              <a:t>质量监控分析改进</a:t>
            </a:r>
            <a:endParaRPr lang="zh-CN" altLang="en-US" sz="1905" dirty="0"/>
          </a:p>
        </p:txBody>
      </p:sp>
      <p:sp>
        <p:nvSpPr>
          <p:cNvPr id="5" name="左大括号 4"/>
          <p:cNvSpPr/>
          <p:nvPr/>
        </p:nvSpPr>
        <p:spPr>
          <a:xfrm>
            <a:off x="2607516" y="1934652"/>
            <a:ext cx="631555" cy="448161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6" name="文本框 5"/>
          <p:cNvSpPr txBox="1"/>
          <p:nvPr/>
        </p:nvSpPr>
        <p:spPr>
          <a:xfrm>
            <a:off x="3257155" y="1742357"/>
            <a:ext cx="693616" cy="397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05" dirty="0"/>
              <a:t>监控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3875922" y="916390"/>
            <a:ext cx="491837" cy="4774274"/>
          </a:xfrm>
          <a:prstGeom prst="leftBrace">
            <a:avLst>
              <a:gd name="adj1" fmla="val 8333"/>
              <a:gd name="adj2" fmla="val 21389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161" name="文本框 160"/>
          <p:cNvSpPr txBox="1"/>
          <p:nvPr/>
        </p:nvSpPr>
        <p:spPr>
          <a:xfrm>
            <a:off x="4409856" y="3021666"/>
            <a:ext cx="376578" cy="8874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247" spc="300" dirty="0">
                <a:solidFill>
                  <a:prstClr val="black"/>
                </a:solidFill>
              </a:rPr>
              <a:t>教学评估</a:t>
            </a:r>
          </a:p>
        </p:txBody>
      </p:sp>
      <p:sp>
        <p:nvSpPr>
          <p:cNvPr id="169" name="文本框 168"/>
          <p:cNvSpPr txBox="1"/>
          <p:nvPr/>
        </p:nvSpPr>
        <p:spPr>
          <a:xfrm>
            <a:off x="5484501" y="2914313"/>
            <a:ext cx="1571553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教学资源保障</a:t>
            </a:r>
          </a:p>
        </p:txBody>
      </p:sp>
      <p:cxnSp>
        <p:nvCxnSpPr>
          <p:cNvPr id="170" name="直接连接符 169"/>
          <p:cNvCxnSpPr/>
          <p:nvPr/>
        </p:nvCxnSpPr>
        <p:spPr>
          <a:xfrm>
            <a:off x="4801121" y="3475716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>
            <a:off x="5130281" y="4501208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直接连接符 171"/>
          <p:cNvCxnSpPr/>
          <p:nvPr/>
        </p:nvCxnSpPr>
        <p:spPr>
          <a:xfrm>
            <a:off x="5130280" y="3042579"/>
            <a:ext cx="0" cy="17983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直接连接符 172"/>
          <p:cNvCxnSpPr/>
          <p:nvPr/>
        </p:nvCxnSpPr>
        <p:spPr>
          <a:xfrm>
            <a:off x="5130281" y="3042579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直接连接符 173"/>
          <p:cNvCxnSpPr/>
          <p:nvPr/>
        </p:nvCxnSpPr>
        <p:spPr>
          <a:xfrm>
            <a:off x="5130281" y="3402143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直接连接符 174"/>
          <p:cNvCxnSpPr/>
          <p:nvPr/>
        </p:nvCxnSpPr>
        <p:spPr>
          <a:xfrm>
            <a:off x="5130281" y="4142069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直接连接符 175"/>
          <p:cNvCxnSpPr/>
          <p:nvPr/>
        </p:nvCxnSpPr>
        <p:spPr>
          <a:xfrm>
            <a:off x="5130281" y="3765113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7" name="文本框 176"/>
          <p:cNvSpPr txBox="1"/>
          <p:nvPr/>
        </p:nvSpPr>
        <p:spPr>
          <a:xfrm>
            <a:off x="5479374" y="3280234"/>
            <a:ext cx="1571553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课程评估</a:t>
            </a:r>
          </a:p>
        </p:txBody>
      </p:sp>
      <p:sp>
        <p:nvSpPr>
          <p:cNvPr id="178" name="文本框 177"/>
          <p:cNvSpPr txBox="1"/>
          <p:nvPr/>
        </p:nvSpPr>
        <p:spPr>
          <a:xfrm>
            <a:off x="5479373" y="3643822"/>
            <a:ext cx="1571553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专业评估</a:t>
            </a:r>
          </a:p>
        </p:txBody>
      </p:sp>
      <p:sp>
        <p:nvSpPr>
          <p:cNvPr id="179" name="文本框 178"/>
          <p:cNvSpPr txBox="1"/>
          <p:nvPr/>
        </p:nvSpPr>
        <p:spPr>
          <a:xfrm>
            <a:off x="5479373" y="4014962"/>
            <a:ext cx="1571553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专项评估</a:t>
            </a:r>
          </a:p>
        </p:txBody>
      </p:sp>
      <p:sp>
        <p:nvSpPr>
          <p:cNvPr id="180" name="文本框 179"/>
          <p:cNvSpPr txBox="1"/>
          <p:nvPr/>
        </p:nvSpPr>
        <p:spPr>
          <a:xfrm>
            <a:off x="5479372" y="4375502"/>
            <a:ext cx="1859525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教学基本状态数据分析</a:t>
            </a:r>
          </a:p>
        </p:txBody>
      </p:sp>
      <p:sp>
        <p:nvSpPr>
          <p:cNvPr id="181" name="文本框 180"/>
          <p:cNvSpPr txBox="1"/>
          <p:nvPr/>
        </p:nvSpPr>
        <p:spPr>
          <a:xfrm>
            <a:off x="5479373" y="4741786"/>
            <a:ext cx="1571553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质量报告</a:t>
            </a:r>
          </a:p>
        </p:txBody>
      </p:sp>
      <p:cxnSp>
        <p:nvCxnSpPr>
          <p:cNvPr id="214" name="直接连接符 213"/>
          <p:cNvCxnSpPr/>
          <p:nvPr/>
        </p:nvCxnSpPr>
        <p:spPr>
          <a:xfrm>
            <a:off x="5133259" y="4846460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2" name="文本框 211"/>
          <p:cNvSpPr txBox="1"/>
          <p:nvPr/>
        </p:nvSpPr>
        <p:spPr>
          <a:xfrm>
            <a:off x="4409856" y="5346550"/>
            <a:ext cx="376578" cy="5235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247" dirty="0" smtClean="0">
                <a:solidFill>
                  <a:prstClr val="black"/>
                </a:solidFill>
              </a:rPr>
              <a:t>激   励</a:t>
            </a:r>
            <a:endParaRPr lang="zh-CN" altLang="en-US" sz="1247" dirty="0">
              <a:solidFill>
                <a:prstClr val="black"/>
              </a:solidFill>
            </a:endParaRPr>
          </a:p>
        </p:txBody>
      </p:sp>
      <p:cxnSp>
        <p:nvCxnSpPr>
          <p:cNvPr id="213" name="直接连接符 212"/>
          <p:cNvCxnSpPr/>
          <p:nvPr/>
        </p:nvCxnSpPr>
        <p:spPr>
          <a:xfrm>
            <a:off x="4804130" y="5608321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直接连接符 214"/>
          <p:cNvCxnSpPr/>
          <p:nvPr/>
        </p:nvCxnSpPr>
        <p:spPr>
          <a:xfrm>
            <a:off x="5125976" y="5213634"/>
            <a:ext cx="0" cy="5979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6" name="直接连接符 215"/>
          <p:cNvCxnSpPr/>
          <p:nvPr/>
        </p:nvCxnSpPr>
        <p:spPr>
          <a:xfrm>
            <a:off x="5131680" y="5487499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7" name="直接连接符 216"/>
          <p:cNvCxnSpPr/>
          <p:nvPr/>
        </p:nvCxnSpPr>
        <p:spPr>
          <a:xfrm>
            <a:off x="5139666" y="5799534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8" name="文本框 217"/>
          <p:cNvSpPr txBox="1"/>
          <p:nvPr/>
        </p:nvSpPr>
        <p:spPr>
          <a:xfrm>
            <a:off x="5476894" y="5395769"/>
            <a:ext cx="1178231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课程评优</a:t>
            </a:r>
          </a:p>
        </p:txBody>
      </p:sp>
      <p:sp>
        <p:nvSpPr>
          <p:cNvPr id="219" name="文本框 218"/>
          <p:cNvSpPr txBox="1"/>
          <p:nvPr/>
        </p:nvSpPr>
        <p:spPr>
          <a:xfrm>
            <a:off x="5476295" y="5681050"/>
            <a:ext cx="1182695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主讲教师岗</a:t>
            </a:r>
          </a:p>
        </p:txBody>
      </p:sp>
      <p:cxnSp>
        <p:nvCxnSpPr>
          <p:cNvPr id="220" name="直接连接符 219"/>
          <p:cNvCxnSpPr/>
          <p:nvPr/>
        </p:nvCxnSpPr>
        <p:spPr>
          <a:xfrm>
            <a:off x="5120391" y="5199607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1" name="文本框 220"/>
          <p:cNvSpPr txBox="1"/>
          <p:nvPr/>
        </p:nvSpPr>
        <p:spPr>
          <a:xfrm>
            <a:off x="5476894" y="5116430"/>
            <a:ext cx="1178231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教学名师</a:t>
            </a:r>
          </a:p>
        </p:txBody>
      </p:sp>
      <p:sp>
        <p:nvSpPr>
          <p:cNvPr id="227" name="文本框 226"/>
          <p:cNvSpPr txBox="1"/>
          <p:nvPr/>
        </p:nvSpPr>
        <p:spPr>
          <a:xfrm>
            <a:off x="3308504" y="6218187"/>
            <a:ext cx="693616" cy="397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05" dirty="0"/>
              <a:t>分析</a:t>
            </a:r>
          </a:p>
        </p:txBody>
      </p:sp>
      <p:sp>
        <p:nvSpPr>
          <p:cNvPr id="228" name="文本框 227"/>
          <p:cNvSpPr txBox="1"/>
          <p:nvPr/>
        </p:nvSpPr>
        <p:spPr>
          <a:xfrm>
            <a:off x="7958499" y="6242937"/>
            <a:ext cx="2017948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质量报告</a:t>
            </a:r>
          </a:p>
        </p:txBody>
      </p:sp>
      <p:sp>
        <p:nvSpPr>
          <p:cNvPr id="229" name="文本框 228"/>
          <p:cNvSpPr txBox="1"/>
          <p:nvPr/>
        </p:nvSpPr>
        <p:spPr>
          <a:xfrm>
            <a:off x="7958499" y="6639100"/>
            <a:ext cx="2014001" cy="262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教学基本状态</a:t>
            </a:r>
            <a:r>
              <a:rPr lang="zh-CN" altLang="en-US" sz="1247" dirty="0" smtClean="0">
                <a:solidFill>
                  <a:prstClr val="black"/>
                </a:solidFill>
              </a:rPr>
              <a:t>数据分析</a:t>
            </a:r>
            <a:endParaRPr lang="zh-CN" altLang="en-US" sz="1247" dirty="0">
              <a:solidFill>
                <a:prstClr val="black"/>
              </a:solidFill>
            </a:endParaRPr>
          </a:p>
        </p:txBody>
      </p:sp>
      <p:sp>
        <p:nvSpPr>
          <p:cNvPr id="230" name="文本框 229"/>
          <p:cNvSpPr txBox="1"/>
          <p:nvPr/>
        </p:nvSpPr>
        <p:spPr>
          <a:xfrm>
            <a:off x="7958499" y="3873501"/>
            <a:ext cx="1999752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生源质量分析</a:t>
            </a:r>
          </a:p>
        </p:txBody>
      </p:sp>
      <p:sp>
        <p:nvSpPr>
          <p:cNvPr id="231" name="文本框 230"/>
          <p:cNvSpPr txBox="1"/>
          <p:nvPr/>
        </p:nvSpPr>
        <p:spPr>
          <a:xfrm>
            <a:off x="7958499" y="4268407"/>
            <a:ext cx="1999752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学业成绩分析</a:t>
            </a:r>
          </a:p>
        </p:txBody>
      </p:sp>
      <p:sp>
        <p:nvSpPr>
          <p:cNvPr id="232" name="文本框 231"/>
          <p:cNvSpPr txBox="1"/>
          <p:nvPr/>
        </p:nvSpPr>
        <p:spPr>
          <a:xfrm>
            <a:off x="7958499" y="4663313"/>
            <a:ext cx="2006877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毕业生满意度调查分析</a:t>
            </a:r>
          </a:p>
        </p:txBody>
      </p:sp>
      <p:sp>
        <p:nvSpPr>
          <p:cNvPr id="233" name="文本框 232"/>
          <p:cNvSpPr txBox="1"/>
          <p:nvPr/>
        </p:nvSpPr>
        <p:spPr>
          <a:xfrm>
            <a:off x="7958499" y="5058219"/>
            <a:ext cx="2006877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毕业生就业情况分析</a:t>
            </a:r>
          </a:p>
        </p:txBody>
      </p:sp>
      <p:sp>
        <p:nvSpPr>
          <p:cNvPr id="234" name="文本框 233"/>
          <p:cNvSpPr txBox="1"/>
          <p:nvPr/>
        </p:nvSpPr>
        <p:spPr>
          <a:xfrm>
            <a:off x="7958499" y="5453125"/>
            <a:ext cx="2014001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社会满意度调查分析</a:t>
            </a:r>
          </a:p>
        </p:txBody>
      </p:sp>
      <p:sp>
        <p:nvSpPr>
          <p:cNvPr id="235" name="文本框 234"/>
          <p:cNvSpPr txBox="1"/>
          <p:nvPr/>
        </p:nvSpPr>
        <p:spPr>
          <a:xfrm>
            <a:off x="7958499" y="5848031"/>
            <a:ext cx="2006877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毕业生跟踪反馈</a:t>
            </a:r>
          </a:p>
        </p:txBody>
      </p:sp>
      <p:sp>
        <p:nvSpPr>
          <p:cNvPr id="236" name="左大括号 235"/>
          <p:cNvSpPr/>
          <p:nvPr/>
        </p:nvSpPr>
        <p:spPr>
          <a:xfrm>
            <a:off x="7422039" y="4014962"/>
            <a:ext cx="532155" cy="2768703"/>
          </a:xfrm>
          <a:prstGeom prst="leftBrace">
            <a:avLst>
              <a:gd name="adj1" fmla="val 8333"/>
              <a:gd name="adj2" fmla="val 8674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cxnSp>
        <p:nvCxnSpPr>
          <p:cNvPr id="80" name="直接连接符 79"/>
          <p:cNvCxnSpPr/>
          <p:nvPr/>
        </p:nvCxnSpPr>
        <p:spPr>
          <a:xfrm>
            <a:off x="4815761" y="962571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文本框 81"/>
          <p:cNvSpPr txBox="1"/>
          <p:nvPr/>
        </p:nvSpPr>
        <p:spPr>
          <a:xfrm>
            <a:off x="4394813" y="504150"/>
            <a:ext cx="376578" cy="12849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247" spc="300" dirty="0">
                <a:solidFill>
                  <a:prstClr val="black"/>
                </a:solidFill>
              </a:rPr>
              <a:t>教学过程检查</a:t>
            </a:r>
          </a:p>
        </p:txBody>
      </p:sp>
      <p:cxnSp>
        <p:nvCxnSpPr>
          <p:cNvPr id="83" name="直接连接符 82"/>
          <p:cNvCxnSpPr/>
          <p:nvPr/>
        </p:nvCxnSpPr>
        <p:spPr>
          <a:xfrm>
            <a:off x="5141492" y="2716822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5141492" y="300144"/>
            <a:ext cx="0" cy="24205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5141492" y="599756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文本框 85"/>
          <p:cNvSpPr txBox="1"/>
          <p:nvPr/>
        </p:nvSpPr>
        <p:spPr>
          <a:xfrm>
            <a:off x="5500745" y="179692"/>
            <a:ext cx="1571553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专业培养计划审核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5500745" y="478696"/>
            <a:ext cx="1571553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教学检查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5480693" y="2550379"/>
            <a:ext cx="1571553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教学制度落实</a:t>
            </a:r>
          </a:p>
        </p:txBody>
      </p:sp>
      <p:cxnSp>
        <p:nvCxnSpPr>
          <p:cNvPr id="94" name="直接连接符 93"/>
          <p:cNvCxnSpPr/>
          <p:nvPr/>
        </p:nvCxnSpPr>
        <p:spPr>
          <a:xfrm rot="5400000">
            <a:off x="6260924" y="267029"/>
            <a:ext cx="0" cy="11653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 rot="5400000">
            <a:off x="6758464" y="946119"/>
            <a:ext cx="1702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 rot="5400000">
            <a:off x="6376322" y="946099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rot="5400000">
            <a:off x="5602405" y="946101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rot="5400000">
            <a:off x="6024517" y="934787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直接连接符 98"/>
          <p:cNvCxnSpPr>
            <a:stCxn id="87" idx="2"/>
            <a:endCxn id="87" idx="2"/>
          </p:cNvCxnSpPr>
          <p:nvPr/>
        </p:nvCxnSpPr>
        <p:spPr>
          <a:xfrm>
            <a:off x="6286522" y="721173"/>
            <a:ext cx="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6282110" y="734329"/>
            <a:ext cx="0" cy="1148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 rot="5400000">
            <a:off x="5816859" y="947199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 rot="5400000">
            <a:off x="6196991" y="947199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 rot="5400000">
            <a:off x="6548796" y="947199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" name="文本框 103"/>
          <p:cNvSpPr txBox="1"/>
          <p:nvPr/>
        </p:nvSpPr>
        <p:spPr>
          <a:xfrm>
            <a:off x="5516994" y="984882"/>
            <a:ext cx="344582" cy="674573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日常检查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5732647" y="984883"/>
            <a:ext cx="344582" cy="920710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理论教学检查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5947717" y="973801"/>
            <a:ext cx="344582" cy="920710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实践教学检查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6127603" y="972256"/>
            <a:ext cx="344582" cy="97509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实习实训考试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6477718" y="1084634"/>
            <a:ext cx="344582" cy="1087101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毕业设计、答辩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6682544" y="869503"/>
            <a:ext cx="344582" cy="1087101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学风、纪律</a:t>
            </a:r>
          </a:p>
        </p:txBody>
      </p:sp>
      <p:sp>
        <p:nvSpPr>
          <p:cNvPr id="110" name="文本框 109"/>
          <p:cNvSpPr txBox="1"/>
          <p:nvPr/>
        </p:nvSpPr>
        <p:spPr>
          <a:xfrm>
            <a:off x="6297998" y="985007"/>
            <a:ext cx="355677" cy="97509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考试</a:t>
            </a:r>
          </a:p>
        </p:txBody>
      </p:sp>
      <p:cxnSp>
        <p:nvCxnSpPr>
          <p:cNvPr id="111" name="直接连接符 110"/>
          <p:cNvCxnSpPr/>
          <p:nvPr/>
        </p:nvCxnSpPr>
        <p:spPr>
          <a:xfrm>
            <a:off x="5149504" y="300144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5149136" y="2264380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文本框 113"/>
          <p:cNvSpPr txBox="1"/>
          <p:nvPr/>
        </p:nvSpPr>
        <p:spPr>
          <a:xfrm>
            <a:off x="5486397" y="2167189"/>
            <a:ext cx="1586561" cy="234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课堂</a:t>
            </a:r>
            <a:r>
              <a:rPr lang="zh-CN" altLang="en-US" sz="1247" dirty="0" smtClean="0">
                <a:solidFill>
                  <a:prstClr val="black"/>
                </a:solidFill>
              </a:rPr>
              <a:t>评价</a:t>
            </a:r>
            <a:endParaRPr lang="zh-CN" altLang="en-US" sz="1247" dirty="0">
              <a:solidFill>
                <a:prstClr val="black"/>
              </a:solidFill>
            </a:endParaRPr>
          </a:p>
        </p:txBody>
      </p:sp>
      <p:cxnSp>
        <p:nvCxnSpPr>
          <p:cNvPr id="115" name="直接连接符 114"/>
          <p:cNvCxnSpPr/>
          <p:nvPr/>
        </p:nvCxnSpPr>
        <p:spPr>
          <a:xfrm>
            <a:off x="7072298" y="2278013"/>
            <a:ext cx="17153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7243832" y="2015393"/>
            <a:ext cx="0" cy="5219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7251741" y="2015393"/>
            <a:ext cx="2883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7251741" y="2538657"/>
            <a:ext cx="2883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7243832" y="2278013"/>
            <a:ext cx="2883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文本框 119"/>
          <p:cNvSpPr txBox="1"/>
          <p:nvPr/>
        </p:nvSpPr>
        <p:spPr>
          <a:xfrm>
            <a:off x="7549879" y="1891947"/>
            <a:ext cx="1521887" cy="2098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prstClr val="black"/>
                </a:solidFill>
              </a:rPr>
              <a:t>督导</a:t>
            </a:r>
            <a:r>
              <a:rPr lang="en-US" altLang="zh-CN" sz="1050" dirty="0" smtClean="0">
                <a:solidFill>
                  <a:prstClr val="black"/>
                </a:solidFill>
              </a:rPr>
              <a:t>/</a:t>
            </a:r>
            <a:r>
              <a:rPr lang="zh-CN" altLang="en-US" sz="1050" dirty="0" smtClean="0">
                <a:solidFill>
                  <a:prstClr val="black"/>
                </a:solidFill>
              </a:rPr>
              <a:t>领导</a:t>
            </a:r>
            <a:r>
              <a:rPr lang="en-US" altLang="zh-CN" sz="1050" dirty="0" smtClean="0">
                <a:solidFill>
                  <a:prstClr val="black"/>
                </a:solidFill>
              </a:rPr>
              <a:t>/</a:t>
            </a:r>
            <a:r>
              <a:rPr lang="zh-CN" altLang="en-US" sz="1050" dirty="0" smtClean="0">
                <a:solidFill>
                  <a:prstClr val="black"/>
                </a:solidFill>
              </a:rPr>
              <a:t>同行听课</a:t>
            </a:r>
            <a:endParaRPr lang="zh-CN" altLang="en-US" sz="1050" dirty="0">
              <a:solidFill>
                <a:prstClr val="black"/>
              </a:solidFill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8331616" y="2166985"/>
            <a:ext cx="743705" cy="2162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prstClr val="black"/>
                </a:solidFill>
              </a:rPr>
              <a:t>学生评教</a:t>
            </a:r>
            <a:endParaRPr lang="zh-CN" altLang="en-US" sz="1100" dirty="0">
              <a:solidFill>
                <a:prstClr val="black"/>
              </a:solidFill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7543351" y="2173352"/>
            <a:ext cx="743705" cy="2162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prstClr val="black"/>
                </a:solidFill>
              </a:rPr>
              <a:t>教师评学</a:t>
            </a:r>
            <a:endParaRPr lang="zh-CN" altLang="en-US" sz="1100" dirty="0">
              <a:solidFill>
                <a:prstClr val="black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7543351" y="2428216"/>
            <a:ext cx="1528415" cy="2219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prstClr val="black"/>
                </a:solidFill>
              </a:rPr>
              <a:t>学生信息员</a:t>
            </a:r>
            <a:endParaRPr lang="zh-CN" altLang="en-US" sz="1100" dirty="0">
              <a:solidFill>
                <a:prstClr val="black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429120" y="6598999"/>
            <a:ext cx="3371355" cy="3743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教学质量监控分析主要内容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3950771" y="6416265"/>
            <a:ext cx="3471268" cy="19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553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93330" y="1122984"/>
            <a:ext cx="376578" cy="10541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247" dirty="0">
                <a:solidFill>
                  <a:prstClr val="black"/>
                </a:solidFill>
              </a:rPr>
              <a:t>国家社会要求</a:t>
            </a:r>
          </a:p>
        </p:txBody>
      </p:sp>
      <p:cxnSp>
        <p:nvCxnSpPr>
          <p:cNvPr id="5" name="直接箭头连接符 4"/>
          <p:cNvCxnSpPr/>
          <p:nvPr/>
        </p:nvCxnSpPr>
        <p:spPr>
          <a:xfrm>
            <a:off x="1269909" y="1745789"/>
            <a:ext cx="3737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642339" y="561746"/>
            <a:ext cx="0" cy="39198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2183558" y="439818"/>
            <a:ext cx="1183384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1247" dirty="0">
                <a:solidFill>
                  <a:prstClr val="black"/>
                </a:solidFill>
              </a:rPr>
              <a:t>人才培养目标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4874765" y="224136"/>
            <a:ext cx="0" cy="6577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873079" y="218578"/>
            <a:ext cx="1852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885699" y="877988"/>
            <a:ext cx="1852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5058384" y="114584"/>
            <a:ext cx="2013853" cy="266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学校人才培养目标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082879" y="734282"/>
            <a:ext cx="2013853" cy="266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专业培养目标与毕业要求</a:t>
            </a:r>
          </a:p>
        </p:txBody>
      </p:sp>
      <p:cxnSp>
        <p:nvCxnSpPr>
          <p:cNvPr id="35" name="直接箭头连接符 34"/>
          <p:cNvCxnSpPr/>
          <p:nvPr/>
        </p:nvCxnSpPr>
        <p:spPr>
          <a:xfrm>
            <a:off x="2737933" y="716695"/>
            <a:ext cx="0" cy="848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2024250" y="1590688"/>
            <a:ext cx="1470182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培养过程</a:t>
            </a:r>
          </a:p>
        </p:txBody>
      </p:sp>
      <p:cxnSp>
        <p:nvCxnSpPr>
          <p:cNvPr id="43" name="直接连接符 42"/>
          <p:cNvCxnSpPr>
            <a:stCxn id="36" idx="3"/>
          </p:cNvCxnSpPr>
          <p:nvPr/>
        </p:nvCxnSpPr>
        <p:spPr>
          <a:xfrm flipV="1">
            <a:off x="3494432" y="1709175"/>
            <a:ext cx="214197" cy="2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3708629" y="1270459"/>
            <a:ext cx="328100" cy="1165318"/>
            <a:chOff x="3568313" y="1460077"/>
            <a:chExt cx="315686" cy="1121228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3568313" y="1460077"/>
              <a:ext cx="0" cy="11212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3568313" y="1460077"/>
              <a:ext cx="31568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3568313" y="1827761"/>
              <a:ext cx="31568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3568313" y="2572398"/>
              <a:ext cx="31568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3568313" y="2166257"/>
              <a:ext cx="31568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4062788" y="1151178"/>
            <a:ext cx="1166869" cy="234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47" dirty="0">
                <a:solidFill>
                  <a:prstClr val="black"/>
                </a:solidFill>
              </a:rPr>
              <a:t>培养计划实施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062788" y="1546692"/>
            <a:ext cx="1166869" cy="234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47" dirty="0">
                <a:solidFill>
                  <a:prstClr val="black"/>
                </a:solidFill>
              </a:rPr>
              <a:t>教学环节组织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4062788" y="1942205"/>
            <a:ext cx="1166869" cy="234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47" dirty="0">
                <a:solidFill>
                  <a:prstClr val="black"/>
                </a:solidFill>
              </a:rPr>
              <a:t>教学制度落实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4062788" y="2316496"/>
            <a:ext cx="1166869" cy="234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47" dirty="0">
                <a:solidFill>
                  <a:prstClr val="black"/>
                </a:solidFill>
              </a:rPr>
              <a:t>教学资源保障</a:t>
            </a:r>
          </a:p>
        </p:txBody>
      </p:sp>
      <p:grpSp>
        <p:nvGrpSpPr>
          <p:cNvPr id="51" name="组合 50"/>
          <p:cNvGrpSpPr/>
          <p:nvPr/>
        </p:nvGrpSpPr>
        <p:grpSpPr>
          <a:xfrm rot="10800000">
            <a:off x="5245954" y="1261201"/>
            <a:ext cx="328100" cy="1165318"/>
            <a:chOff x="3568313" y="1460077"/>
            <a:chExt cx="315686" cy="1121228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3568313" y="1460077"/>
              <a:ext cx="0" cy="112122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3568313" y="1460077"/>
              <a:ext cx="31568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3568313" y="1827761"/>
              <a:ext cx="31568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3568313" y="2572398"/>
              <a:ext cx="31568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3568313" y="2166257"/>
              <a:ext cx="31568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7" name="直接箭头连接符 56"/>
          <p:cNvCxnSpPr/>
          <p:nvPr/>
        </p:nvCxnSpPr>
        <p:spPr>
          <a:xfrm>
            <a:off x="2737933" y="1891465"/>
            <a:ext cx="0" cy="16279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文本框 59"/>
          <p:cNvSpPr txBox="1"/>
          <p:nvPr/>
        </p:nvSpPr>
        <p:spPr>
          <a:xfrm>
            <a:off x="2060564" y="3561886"/>
            <a:ext cx="1336528" cy="2424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培养效果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5712234" y="2765564"/>
            <a:ext cx="1470182" cy="293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过程监控</a:t>
            </a:r>
          </a:p>
        </p:txBody>
      </p:sp>
      <p:cxnSp>
        <p:nvCxnSpPr>
          <p:cNvPr id="78" name="直接连接符 77"/>
          <p:cNvCxnSpPr/>
          <p:nvPr/>
        </p:nvCxnSpPr>
        <p:spPr>
          <a:xfrm>
            <a:off x="5585368" y="1809918"/>
            <a:ext cx="85064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直接箭头连接符 79"/>
          <p:cNvCxnSpPr/>
          <p:nvPr/>
        </p:nvCxnSpPr>
        <p:spPr>
          <a:xfrm>
            <a:off x="6424695" y="1819665"/>
            <a:ext cx="0" cy="921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7393613" y="2375961"/>
            <a:ext cx="0" cy="38241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7398116" y="2378044"/>
            <a:ext cx="22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8030322" y="2375961"/>
            <a:ext cx="22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7425272" y="4628284"/>
            <a:ext cx="22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flipV="1">
            <a:off x="7197476" y="2905299"/>
            <a:ext cx="1910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文本框 92"/>
          <p:cNvSpPr txBox="1"/>
          <p:nvPr/>
        </p:nvSpPr>
        <p:spPr>
          <a:xfrm>
            <a:off x="7640497" y="1917540"/>
            <a:ext cx="376578" cy="10541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247" dirty="0">
                <a:solidFill>
                  <a:prstClr val="black"/>
                </a:solidFill>
              </a:rPr>
              <a:t>教学过程检查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7652059" y="4196861"/>
            <a:ext cx="376578" cy="7335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247" dirty="0">
                <a:solidFill>
                  <a:prstClr val="black"/>
                </a:solidFill>
              </a:rPr>
              <a:t>教学评估</a:t>
            </a:r>
          </a:p>
        </p:txBody>
      </p:sp>
      <p:cxnSp>
        <p:nvCxnSpPr>
          <p:cNvPr id="88" name="直接连接符 87"/>
          <p:cNvCxnSpPr/>
          <p:nvPr/>
        </p:nvCxnSpPr>
        <p:spPr>
          <a:xfrm>
            <a:off x="8269445" y="3600262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8255233" y="707755"/>
            <a:ext cx="0" cy="28966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8280577" y="1020424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文本框 105"/>
          <p:cNvSpPr txBox="1"/>
          <p:nvPr/>
        </p:nvSpPr>
        <p:spPr>
          <a:xfrm>
            <a:off x="8591345" y="584120"/>
            <a:ext cx="1457860" cy="2162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prstClr val="black"/>
                </a:solidFill>
              </a:rPr>
              <a:t>专业培养计划审核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8607932" y="920899"/>
            <a:ext cx="1428686" cy="2162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prstClr val="black"/>
                </a:solidFill>
              </a:rPr>
              <a:t>教学检查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8604776" y="3490045"/>
            <a:ext cx="1428685" cy="220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教学制度落实</a:t>
            </a:r>
          </a:p>
        </p:txBody>
      </p:sp>
      <p:sp>
        <p:nvSpPr>
          <p:cNvPr id="110" name="文本框 109"/>
          <p:cNvSpPr txBox="1"/>
          <p:nvPr/>
        </p:nvSpPr>
        <p:spPr>
          <a:xfrm>
            <a:off x="8612611" y="3876967"/>
            <a:ext cx="1579590" cy="234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教学资源保障</a:t>
            </a:r>
          </a:p>
        </p:txBody>
      </p:sp>
      <p:cxnSp>
        <p:nvCxnSpPr>
          <p:cNvPr id="112" name="直接连接符 111"/>
          <p:cNvCxnSpPr/>
          <p:nvPr/>
        </p:nvCxnSpPr>
        <p:spPr>
          <a:xfrm>
            <a:off x="8041884" y="4650912"/>
            <a:ext cx="22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8271557" y="5133122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8271556" y="3986433"/>
            <a:ext cx="0" cy="14525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8263245" y="3975189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8271557" y="4259164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8271557" y="4773982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8285612" y="4555019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文本框 119"/>
          <p:cNvSpPr txBox="1"/>
          <p:nvPr/>
        </p:nvSpPr>
        <p:spPr>
          <a:xfrm>
            <a:off x="8612611" y="4148947"/>
            <a:ext cx="1571554" cy="220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课程评估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8612611" y="4444802"/>
            <a:ext cx="1571554" cy="220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专业评估</a:t>
            </a:r>
          </a:p>
        </p:txBody>
      </p:sp>
      <p:sp>
        <p:nvSpPr>
          <p:cNvPr id="122" name="文本框 121"/>
          <p:cNvSpPr txBox="1"/>
          <p:nvPr/>
        </p:nvSpPr>
        <p:spPr>
          <a:xfrm>
            <a:off x="8612611" y="4748207"/>
            <a:ext cx="1571554" cy="220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专项评估</a:t>
            </a:r>
          </a:p>
        </p:txBody>
      </p:sp>
      <p:sp>
        <p:nvSpPr>
          <p:cNvPr id="123" name="文本框 122"/>
          <p:cNvSpPr txBox="1"/>
          <p:nvPr/>
        </p:nvSpPr>
        <p:spPr>
          <a:xfrm>
            <a:off x="8612611" y="5044730"/>
            <a:ext cx="1568234" cy="2584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教学基本</a:t>
            </a:r>
            <a:r>
              <a:rPr lang="zh-CN" altLang="en-US" sz="1247" dirty="0" smtClean="0">
                <a:solidFill>
                  <a:prstClr val="black"/>
                </a:solidFill>
              </a:rPr>
              <a:t>状态分析</a:t>
            </a:r>
            <a:endParaRPr lang="zh-CN" altLang="en-US" sz="1247" dirty="0">
              <a:solidFill>
                <a:prstClr val="black"/>
              </a:solidFill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8612611" y="5377149"/>
            <a:ext cx="1567853" cy="234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质量报告</a:t>
            </a:r>
          </a:p>
        </p:txBody>
      </p:sp>
      <p:cxnSp>
        <p:nvCxnSpPr>
          <p:cNvPr id="126" name="直接连接符 125"/>
          <p:cNvCxnSpPr/>
          <p:nvPr/>
        </p:nvCxnSpPr>
        <p:spPr>
          <a:xfrm>
            <a:off x="3565153" y="3878852"/>
            <a:ext cx="0" cy="20558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>
            <a:off x="3570325" y="3865803"/>
            <a:ext cx="2465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直接连接符 127"/>
          <p:cNvCxnSpPr/>
          <p:nvPr/>
        </p:nvCxnSpPr>
        <p:spPr>
          <a:xfrm>
            <a:off x="3570325" y="4247359"/>
            <a:ext cx="2465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>
            <a:off x="3570325" y="5009402"/>
            <a:ext cx="2465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>
            <a:off x="3570325" y="4611040"/>
            <a:ext cx="2465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直接箭头连接符 130"/>
          <p:cNvCxnSpPr/>
          <p:nvPr/>
        </p:nvCxnSpPr>
        <p:spPr>
          <a:xfrm>
            <a:off x="2737933" y="3871181"/>
            <a:ext cx="0" cy="946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文本框 131"/>
          <p:cNvSpPr txBox="1"/>
          <p:nvPr/>
        </p:nvSpPr>
        <p:spPr>
          <a:xfrm>
            <a:off x="1872216" y="4866406"/>
            <a:ext cx="1470182" cy="234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培养质量评价分析</a:t>
            </a:r>
          </a:p>
        </p:txBody>
      </p:sp>
      <p:cxnSp>
        <p:nvCxnSpPr>
          <p:cNvPr id="133" name="直接连接符 132"/>
          <p:cNvCxnSpPr/>
          <p:nvPr/>
        </p:nvCxnSpPr>
        <p:spPr>
          <a:xfrm flipV="1">
            <a:off x="3336917" y="5007410"/>
            <a:ext cx="2101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5" name="文本框 134"/>
          <p:cNvSpPr txBox="1"/>
          <p:nvPr/>
        </p:nvSpPr>
        <p:spPr>
          <a:xfrm>
            <a:off x="3822129" y="3734857"/>
            <a:ext cx="1837135" cy="2842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生源质量分析</a:t>
            </a:r>
          </a:p>
        </p:txBody>
      </p:sp>
      <p:sp>
        <p:nvSpPr>
          <p:cNvPr id="137" name="文本框 136"/>
          <p:cNvSpPr txBox="1"/>
          <p:nvPr/>
        </p:nvSpPr>
        <p:spPr>
          <a:xfrm>
            <a:off x="3822129" y="4107272"/>
            <a:ext cx="1837135" cy="2842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学业成绩分析</a:t>
            </a:r>
          </a:p>
        </p:txBody>
      </p:sp>
      <p:sp>
        <p:nvSpPr>
          <p:cNvPr id="138" name="文本框 137"/>
          <p:cNvSpPr txBox="1"/>
          <p:nvPr/>
        </p:nvSpPr>
        <p:spPr>
          <a:xfrm>
            <a:off x="3822129" y="4481564"/>
            <a:ext cx="1843681" cy="2842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毕业生满意度调查分析</a:t>
            </a:r>
          </a:p>
        </p:txBody>
      </p:sp>
      <p:sp>
        <p:nvSpPr>
          <p:cNvPr id="139" name="文本框 138"/>
          <p:cNvSpPr txBox="1"/>
          <p:nvPr/>
        </p:nvSpPr>
        <p:spPr>
          <a:xfrm>
            <a:off x="3822129" y="4900270"/>
            <a:ext cx="1843681" cy="2842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毕业生就业情况分析</a:t>
            </a:r>
          </a:p>
        </p:txBody>
      </p:sp>
      <p:cxnSp>
        <p:nvCxnSpPr>
          <p:cNvPr id="140" name="直接连接符 139"/>
          <p:cNvCxnSpPr/>
          <p:nvPr/>
        </p:nvCxnSpPr>
        <p:spPr>
          <a:xfrm>
            <a:off x="3567030" y="5479831"/>
            <a:ext cx="2465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>
            <a:off x="3569651" y="5934738"/>
            <a:ext cx="2465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文本框 141"/>
          <p:cNvSpPr txBox="1"/>
          <p:nvPr/>
        </p:nvSpPr>
        <p:spPr>
          <a:xfrm>
            <a:off x="3815006" y="5327940"/>
            <a:ext cx="1850226" cy="2842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社会满意度调查分析</a:t>
            </a:r>
          </a:p>
        </p:txBody>
      </p:sp>
      <p:sp>
        <p:nvSpPr>
          <p:cNvPr id="144" name="文本框 143"/>
          <p:cNvSpPr txBox="1"/>
          <p:nvPr/>
        </p:nvSpPr>
        <p:spPr>
          <a:xfrm>
            <a:off x="3822129" y="5790827"/>
            <a:ext cx="1843681" cy="2842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毕业生跟踪反馈</a:t>
            </a:r>
          </a:p>
        </p:txBody>
      </p:sp>
      <p:cxnSp>
        <p:nvCxnSpPr>
          <p:cNvPr id="145" name="直接连接符 144"/>
          <p:cNvCxnSpPr/>
          <p:nvPr/>
        </p:nvCxnSpPr>
        <p:spPr>
          <a:xfrm>
            <a:off x="11246888" y="720780"/>
            <a:ext cx="0" cy="11967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>
            <a:off x="10075630" y="1043331"/>
            <a:ext cx="10315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8" name="文本框 147"/>
          <p:cNvSpPr txBox="1"/>
          <p:nvPr/>
        </p:nvSpPr>
        <p:spPr>
          <a:xfrm>
            <a:off x="11479425" y="3484783"/>
            <a:ext cx="748923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100" dirty="0">
                <a:solidFill>
                  <a:prstClr val="black"/>
                </a:solidFill>
              </a:rPr>
              <a:t>质量分析</a:t>
            </a:r>
            <a:endParaRPr lang="en-US" altLang="zh-CN" sz="1100" dirty="0">
              <a:solidFill>
                <a:prstClr val="black"/>
              </a:solidFill>
            </a:endParaRPr>
          </a:p>
          <a:p>
            <a:pPr algn="ctr"/>
            <a:r>
              <a:rPr lang="zh-CN" altLang="en-US" sz="1100" dirty="0">
                <a:solidFill>
                  <a:prstClr val="black"/>
                </a:solidFill>
              </a:rPr>
              <a:t>和评价</a:t>
            </a:r>
          </a:p>
        </p:txBody>
      </p:sp>
      <p:cxnSp>
        <p:nvCxnSpPr>
          <p:cNvPr id="149" name="直接箭头连接符 148"/>
          <p:cNvCxnSpPr/>
          <p:nvPr/>
        </p:nvCxnSpPr>
        <p:spPr>
          <a:xfrm flipV="1">
            <a:off x="11265702" y="3734857"/>
            <a:ext cx="22167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直接箭头连接符 149"/>
          <p:cNvCxnSpPr/>
          <p:nvPr/>
        </p:nvCxnSpPr>
        <p:spPr>
          <a:xfrm>
            <a:off x="11751270" y="3931880"/>
            <a:ext cx="0" cy="2742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5917671" y="3861428"/>
            <a:ext cx="0" cy="20970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>
          <a:xfrm>
            <a:off x="5676759" y="3857063"/>
            <a:ext cx="22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5" name="文本框 154"/>
          <p:cNvSpPr txBox="1"/>
          <p:nvPr/>
        </p:nvSpPr>
        <p:spPr>
          <a:xfrm>
            <a:off x="6218598" y="3815144"/>
            <a:ext cx="376578" cy="18333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质量分析和评价</a:t>
            </a:r>
          </a:p>
        </p:txBody>
      </p:sp>
      <p:cxnSp>
        <p:nvCxnSpPr>
          <p:cNvPr id="156" name="直接箭头连接符 155"/>
          <p:cNvCxnSpPr/>
          <p:nvPr/>
        </p:nvCxnSpPr>
        <p:spPr>
          <a:xfrm flipV="1">
            <a:off x="5955718" y="4900270"/>
            <a:ext cx="24384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直接箭头连接符 156"/>
          <p:cNvCxnSpPr/>
          <p:nvPr/>
        </p:nvCxnSpPr>
        <p:spPr>
          <a:xfrm>
            <a:off x="6438908" y="5678542"/>
            <a:ext cx="0" cy="1010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直接箭头连接符 162"/>
          <p:cNvCxnSpPr/>
          <p:nvPr/>
        </p:nvCxnSpPr>
        <p:spPr>
          <a:xfrm flipH="1">
            <a:off x="4199118" y="6618468"/>
            <a:ext cx="12108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5" name="文本框 164"/>
          <p:cNvSpPr txBox="1"/>
          <p:nvPr/>
        </p:nvSpPr>
        <p:spPr>
          <a:xfrm>
            <a:off x="402201" y="6529828"/>
            <a:ext cx="3595856" cy="3854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vert="horz" wrap="none" rtlCol="0">
            <a:spAutoFit/>
          </a:bodyPr>
          <a:lstStyle/>
          <a:p>
            <a:r>
              <a:rPr lang="zh-CN" altLang="en-US" sz="1905" b="1" dirty="0">
                <a:solidFill>
                  <a:srgbClr val="FF0000"/>
                </a:solidFill>
              </a:rPr>
              <a:t>教学质量保障模式（运行机制）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140680" y="5744424"/>
            <a:ext cx="376578" cy="7335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47" dirty="0"/>
              <a:t>信息反馈</a:t>
            </a:r>
          </a:p>
        </p:txBody>
      </p:sp>
      <p:sp>
        <p:nvSpPr>
          <p:cNvPr id="125" name="文本框 124"/>
          <p:cNvSpPr txBox="1"/>
          <p:nvPr/>
        </p:nvSpPr>
        <p:spPr>
          <a:xfrm>
            <a:off x="11733213" y="3955630"/>
            <a:ext cx="342344" cy="7335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47" dirty="0"/>
              <a:t>信息反馈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11760075" y="287889"/>
            <a:ext cx="0" cy="31927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5960558" y="1177414"/>
            <a:ext cx="13156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0" name="文本框 159"/>
          <p:cNvSpPr txBox="1"/>
          <p:nvPr/>
        </p:nvSpPr>
        <p:spPr>
          <a:xfrm>
            <a:off x="11160561" y="1941854"/>
            <a:ext cx="286156" cy="1449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50" dirty="0" smtClean="0"/>
              <a:t>分数 、问题、建议</a:t>
            </a:r>
            <a:endParaRPr lang="zh-CN" altLang="en-US" sz="1050" dirty="0"/>
          </a:p>
        </p:txBody>
      </p:sp>
      <p:cxnSp>
        <p:nvCxnSpPr>
          <p:cNvPr id="162" name="直接连接符 161"/>
          <p:cNvCxnSpPr/>
          <p:nvPr/>
        </p:nvCxnSpPr>
        <p:spPr>
          <a:xfrm>
            <a:off x="5676759" y="5946613"/>
            <a:ext cx="22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直接箭头连接符 135"/>
          <p:cNvCxnSpPr/>
          <p:nvPr/>
        </p:nvCxnSpPr>
        <p:spPr>
          <a:xfrm flipH="1">
            <a:off x="10538259" y="6677462"/>
            <a:ext cx="12218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文本框 142"/>
          <p:cNvSpPr txBox="1"/>
          <p:nvPr/>
        </p:nvSpPr>
        <p:spPr>
          <a:xfrm>
            <a:off x="5427858" y="6528100"/>
            <a:ext cx="521536" cy="293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1247" dirty="0"/>
              <a:t>改进</a:t>
            </a:r>
          </a:p>
        </p:txBody>
      </p:sp>
      <p:sp>
        <p:nvSpPr>
          <p:cNvPr id="153" name="文本框 152"/>
          <p:cNvSpPr txBox="1"/>
          <p:nvPr/>
        </p:nvSpPr>
        <p:spPr>
          <a:xfrm>
            <a:off x="10026541" y="6519123"/>
            <a:ext cx="521536" cy="293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1247" dirty="0"/>
              <a:t>改进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5949244" y="6698541"/>
            <a:ext cx="406839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4" name="文本框 153"/>
          <p:cNvSpPr txBox="1"/>
          <p:nvPr/>
        </p:nvSpPr>
        <p:spPr>
          <a:xfrm>
            <a:off x="7309538" y="1037359"/>
            <a:ext cx="521536" cy="293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1247" dirty="0"/>
              <a:t>改进</a:t>
            </a:r>
          </a:p>
        </p:txBody>
      </p:sp>
      <p:cxnSp>
        <p:nvCxnSpPr>
          <p:cNvPr id="159" name="直接连接符 158"/>
          <p:cNvCxnSpPr/>
          <p:nvPr/>
        </p:nvCxnSpPr>
        <p:spPr>
          <a:xfrm>
            <a:off x="8085195" y="287889"/>
            <a:ext cx="36630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5667723" y="4249506"/>
            <a:ext cx="2465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直接连接符 166"/>
          <p:cNvCxnSpPr/>
          <p:nvPr/>
        </p:nvCxnSpPr>
        <p:spPr>
          <a:xfrm>
            <a:off x="5667723" y="5044400"/>
            <a:ext cx="2465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>
            <a:off x="10100502" y="3608422"/>
            <a:ext cx="11550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直接连接符 171"/>
          <p:cNvCxnSpPr/>
          <p:nvPr/>
        </p:nvCxnSpPr>
        <p:spPr>
          <a:xfrm>
            <a:off x="10242236" y="5461479"/>
            <a:ext cx="98528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>
          <a:xfrm rot="5400000">
            <a:off x="9363376" y="676019"/>
            <a:ext cx="0" cy="11653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>
          <a:xfrm rot="5400000">
            <a:off x="9860916" y="1355109"/>
            <a:ext cx="1702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直接连接符 179"/>
          <p:cNvCxnSpPr/>
          <p:nvPr/>
        </p:nvCxnSpPr>
        <p:spPr>
          <a:xfrm rot="5400000">
            <a:off x="9478774" y="1355089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直接连接符 180"/>
          <p:cNvCxnSpPr/>
          <p:nvPr/>
        </p:nvCxnSpPr>
        <p:spPr>
          <a:xfrm rot="5400000">
            <a:off x="8704857" y="1355091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直接连接符 181"/>
          <p:cNvCxnSpPr/>
          <p:nvPr/>
        </p:nvCxnSpPr>
        <p:spPr>
          <a:xfrm rot="5400000">
            <a:off x="9126969" y="1343777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07" idx="2"/>
            <a:endCxn id="107" idx="2"/>
          </p:cNvCxnSpPr>
          <p:nvPr/>
        </p:nvCxnSpPr>
        <p:spPr>
          <a:xfrm>
            <a:off x="9322275" y="1137105"/>
            <a:ext cx="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9429718" y="1143319"/>
            <a:ext cx="0" cy="1148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直接连接符 182"/>
          <p:cNvCxnSpPr/>
          <p:nvPr/>
        </p:nvCxnSpPr>
        <p:spPr>
          <a:xfrm rot="5400000">
            <a:off x="8919311" y="1356189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直接连接符 183"/>
          <p:cNvCxnSpPr/>
          <p:nvPr/>
        </p:nvCxnSpPr>
        <p:spPr>
          <a:xfrm rot="5400000">
            <a:off x="9299443" y="1356189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直接连接符 184"/>
          <p:cNvCxnSpPr/>
          <p:nvPr/>
        </p:nvCxnSpPr>
        <p:spPr>
          <a:xfrm rot="5400000">
            <a:off x="9651248" y="1356189"/>
            <a:ext cx="1702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8619446" y="1382583"/>
            <a:ext cx="344582" cy="674573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日常检查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866132" y="2440286"/>
            <a:ext cx="376578" cy="15350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247" dirty="0"/>
              <a:t>学校定位和办学思路</a:t>
            </a:r>
          </a:p>
        </p:txBody>
      </p:sp>
      <p:cxnSp>
        <p:nvCxnSpPr>
          <p:cNvPr id="186" name="直接箭头连接符 185"/>
          <p:cNvCxnSpPr/>
          <p:nvPr/>
        </p:nvCxnSpPr>
        <p:spPr>
          <a:xfrm>
            <a:off x="1269909" y="2660757"/>
            <a:ext cx="3737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7" name="文本框 186"/>
          <p:cNvSpPr txBox="1"/>
          <p:nvPr/>
        </p:nvSpPr>
        <p:spPr>
          <a:xfrm>
            <a:off x="1354815" y="4480584"/>
            <a:ext cx="521536" cy="293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1247" dirty="0"/>
              <a:t>改进</a:t>
            </a:r>
          </a:p>
        </p:txBody>
      </p:sp>
      <p:cxnSp>
        <p:nvCxnSpPr>
          <p:cNvPr id="62" name="直接箭头连接符 61"/>
          <p:cNvCxnSpPr/>
          <p:nvPr/>
        </p:nvCxnSpPr>
        <p:spPr>
          <a:xfrm>
            <a:off x="1068230" y="2208452"/>
            <a:ext cx="0" cy="231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8" name="文本框 187"/>
          <p:cNvSpPr txBox="1"/>
          <p:nvPr/>
        </p:nvSpPr>
        <p:spPr>
          <a:xfrm>
            <a:off x="8835099" y="1382584"/>
            <a:ext cx="344582" cy="920710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理论教学检查</a:t>
            </a:r>
          </a:p>
        </p:txBody>
      </p:sp>
      <p:sp>
        <p:nvSpPr>
          <p:cNvPr id="189" name="文本框 188"/>
          <p:cNvSpPr txBox="1"/>
          <p:nvPr/>
        </p:nvSpPr>
        <p:spPr>
          <a:xfrm>
            <a:off x="9050169" y="1371502"/>
            <a:ext cx="344582" cy="920710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实践教学检查</a:t>
            </a:r>
          </a:p>
        </p:txBody>
      </p:sp>
      <p:sp>
        <p:nvSpPr>
          <p:cNvPr id="190" name="文本框 189"/>
          <p:cNvSpPr txBox="1"/>
          <p:nvPr/>
        </p:nvSpPr>
        <p:spPr>
          <a:xfrm>
            <a:off x="9230055" y="1369957"/>
            <a:ext cx="344582" cy="97509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实习实训考试</a:t>
            </a:r>
          </a:p>
        </p:txBody>
      </p:sp>
      <p:sp>
        <p:nvSpPr>
          <p:cNvPr id="191" name="文本框 190"/>
          <p:cNvSpPr txBox="1"/>
          <p:nvPr/>
        </p:nvSpPr>
        <p:spPr>
          <a:xfrm>
            <a:off x="9568881" y="1358156"/>
            <a:ext cx="344582" cy="1087101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毕业设计、答辩</a:t>
            </a:r>
          </a:p>
        </p:txBody>
      </p:sp>
      <p:sp>
        <p:nvSpPr>
          <p:cNvPr id="192" name="文本框 191"/>
          <p:cNvSpPr txBox="1"/>
          <p:nvPr/>
        </p:nvSpPr>
        <p:spPr>
          <a:xfrm>
            <a:off x="9784996" y="1233337"/>
            <a:ext cx="344582" cy="1087101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学风、纪律</a:t>
            </a:r>
          </a:p>
        </p:txBody>
      </p:sp>
      <p:sp>
        <p:nvSpPr>
          <p:cNvPr id="193" name="文本框 192"/>
          <p:cNvSpPr txBox="1"/>
          <p:nvPr/>
        </p:nvSpPr>
        <p:spPr>
          <a:xfrm>
            <a:off x="9411545" y="1382708"/>
            <a:ext cx="344582" cy="97509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 smtClean="0"/>
              <a:t>考试  试卷</a:t>
            </a:r>
            <a:endParaRPr lang="zh-CN" altLang="en-US" sz="1039" dirty="0"/>
          </a:p>
        </p:txBody>
      </p:sp>
      <p:grpSp>
        <p:nvGrpSpPr>
          <p:cNvPr id="194" name="组合 193"/>
          <p:cNvGrpSpPr/>
          <p:nvPr/>
        </p:nvGrpSpPr>
        <p:grpSpPr>
          <a:xfrm rot="5400000">
            <a:off x="4520537" y="2374142"/>
            <a:ext cx="185202" cy="888079"/>
            <a:chOff x="5469448" y="2348162"/>
            <a:chExt cx="315686" cy="706180"/>
          </a:xfrm>
        </p:grpSpPr>
        <p:cxnSp>
          <p:nvCxnSpPr>
            <p:cNvPr id="195" name="直接连接符 194"/>
            <p:cNvCxnSpPr/>
            <p:nvPr/>
          </p:nvCxnSpPr>
          <p:spPr>
            <a:xfrm>
              <a:off x="5469448" y="2356731"/>
              <a:ext cx="0" cy="6967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>
              <a:off x="5469448" y="2348162"/>
              <a:ext cx="31568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>
              <a:off x="5469448" y="2715846"/>
              <a:ext cx="31568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>
              <a:off x="5469448" y="3054342"/>
              <a:ext cx="31568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9" name="文本框 198"/>
          <p:cNvSpPr txBox="1"/>
          <p:nvPr/>
        </p:nvSpPr>
        <p:spPr>
          <a:xfrm>
            <a:off x="4021280" y="2704849"/>
            <a:ext cx="355677" cy="78766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师资</a:t>
            </a:r>
          </a:p>
        </p:txBody>
      </p:sp>
      <p:sp>
        <p:nvSpPr>
          <p:cNvPr id="200" name="文本框 199"/>
          <p:cNvSpPr txBox="1"/>
          <p:nvPr/>
        </p:nvSpPr>
        <p:spPr>
          <a:xfrm>
            <a:off x="4372593" y="2762071"/>
            <a:ext cx="355677" cy="674573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设施 </a:t>
            </a:r>
          </a:p>
        </p:txBody>
      </p:sp>
      <p:sp>
        <p:nvSpPr>
          <p:cNvPr id="201" name="文本框 200"/>
          <p:cNvSpPr txBox="1"/>
          <p:nvPr/>
        </p:nvSpPr>
        <p:spPr>
          <a:xfrm>
            <a:off x="4862310" y="2726052"/>
            <a:ext cx="355677" cy="674573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039" dirty="0"/>
              <a:t>经费</a:t>
            </a:r>
          </a:p>
        </p:txBody>
      </p:sp>
      <p:cxnSp>
        <p:nvCxnSpPr>
          <p:cNvPr id="72" name="直接连接符 71"/>
          <p:cNvCxnSpPr/>
          <p:nvPr/>
        </p:nvCxnSpPr>
        <p:spPr>
          <a:xfrm>
            <a:off x="4590237" y="2567847"/>
            <a:ext cx="0" cy="1858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直接连接符 202"/>
          <p:cNvCxnSpPr/>
          <p:nvPr/>
        </p:nvCxnSpPr>
        <p:spPr>
          <a:xfrm>
            <a:off x="7393384" y="6188801"/>
            <a:ext cx="22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4" name="文本框 203"/>
          <p:cNvSpPr txBox="1"/>
          <p:nvPr/>
        </p:nvSpPr>
        <p:spPr>
          <a:xfrm>
            <a:off x="7640497" y="5994981"/>
            <a:ext cx="376578" cy="4129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247" dirty="0">
                <a:solidFill>
                  <a:prstClr val="black"/>
                </a:solidFill>
              </a:rPr>
              <a:t>激励</a:t>
            </a:r>
          </a:p>
        </p:txBody>
      </p:sp>
      <p:cxnSp>
        <p:nvCxnSpPr>
          <p:cNvPr id="205" name="直接连接符 204"/>
          <p:cNvCxnSpPr/>
          <p:nvPr/>
        </p:nvCxnSpPr>
        <p:spPr>
          <a:xfrm>
            <a:off x="8030322" y="6174079"/>
            <a:ext cx="22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直接连接符 205"/>
          <p:cNvCxnSpPr/>
          <p:nvPr/>
        </p:nvCxnSpPr>
        <p:spPr>
          <a:xfrm>
            <a:off x="8274534" y="5444505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直接连接符 206"/>
          <p:cNvCxnSpPr/>
          <p:nvPr/>
        </p:nvCxnSpPr>
        <p:spPr>
          <a:xfrm>
            <a:off x="8284009" y="5865947"/>
            <a:ext cx="0" cy="5436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直接连接符 207"/>
          <p:cNvCxnSpPr/>
          <p:nvPr/>
        </p:nvCxnSpPr>
        <p:spPr>
          <a:xfrm>
            <a:off x="8290034" y="6111191"/>
            <a:ext cx="2982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直接连接符 208"/>
          <p:cNvCxnSpPr/>
          <p:nvPr/>
        </p:nvCxnSpPr>
        <p:spPr>
          <a:xfrm>
            <a:off x="8301384" y="6409601"/>
            <a:ext cx="2982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0" name="文本框 209"/>
          <p:cNvSpPr txBox="1"/>
          <p:nvPr/>
        </p:nvSpPr>
        <p:spPr>
          <a:xfrm>
            <a:off x="8597584" y="6020923"/>
            <a:ext cx="1095938" cy="2135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课程评优</a:t>
            </a:r>
          </a:p>
        </p:txBody>
      </p:sp>
      <p:sp>
        <p:nvSpPr>
          <p:cNvPr id="211" name="文本框 210"/>
          <p:cNvSpPr txBox="1"/>
          <p:nvPr/>
        </p:nvSpPr>
        <p:spPr>
          <a:xfrm>
            <a:off x="8597584" y="6292144"/>
            <a:ext cx="1086596" cy="234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主讲教师岗</a:t>
            </a:r>
          </a:p>
        </p:txBody>
      </p:sp>
      <p:cxnSp>
        <p:nvCxnSpPr>
          <p:cNvPr id="212" name="直接连接符 211"/>
          <p:cNvCxnSpPr/>
          <p:nvPr/>
        </p:nvCxnSpPr>
        <p:spPr>
          <a:xfrm>
            <a:off x="8294746" y="5859996"/>
            <a:ext cx="2982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文本框 212"/>
          <p:cNvSpPr txBox="1"/>
          <p:nvPr/>
        </p:nvSpPr>
        <p:spPr>
          <a:xfrm>
            <a:off x="8597584" y="5753217"/>
            <a:ext cx="1099469" cy="2135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47" dirty="0">
                <a:solidFill>
                  <a:prstClr val="black"/>
                </a:solidFill>
              </a:rPr>
              <a:t>教学名师</a:t>
            </a:r>
          </a:p>
        </p:txBody>
      </p:sp>
      <p:cxnSp>
        <p:nvCxnSpPr>
          <p:cNvPr id="161" name="直接连接符 160"/>
          <p:cNvCxnSpPr/>
          <p:nvPr/>
        </p:nvCxnSpPr>
        <p:spPr>
          <a:xfrm>
            <a:off x="8263245" y="727024"/>
            <a:ext cx="3281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直接连接符 169"/>
          <p:cNvCxnSpPr/>
          <p:nvPr/>
        </p:nvCxnSpPr>
        <p:spPr>
          <a:xfrm>
            <a:off x="10074785" y="707755"/>
            <a:ext cx="11661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5949244" y="1173300"/>
            <a:ext cx="0" cy="258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>
            <a:off x="5585368" y="1410758"/>
            <a:ext cx="3638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直接连接符 176"/>
          <p:cNvCxnSpPr/>
          <p:nvPr/>
        </p:nvCxnSpPr>
        <p:spPr>
          <a:xfrm>
            <a:off x="8266502" y="2797549"/>
            <a:ext cx="2982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2" name="文本框 201"/>
          <p:cNvSpPr txBox="1"/>
          <p:nvPr/>
        </p:nvSpPr>
        <p:spPr>
          <a:xfrm>
            <a:off x="8559646" y="2709450"/>
            <a:ext cx="806305" cy="2162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prstClr val="black"/>
                </a:solidFill>
              </a:rPr>
              <a:t>课堂</a:t>
            </a:r>
            <a:r>
              <a:rPr lang="zh-CN" altLang="en-US" sz="1100" dirty="0" smtClean="0">
                <a:solidFill>
                  <a:prstClr val="black"/>
                </a:solidFill>
              </a:rPr>
              <a:t>评价</a:t>
            </a:r>
            <a:endParaRPr lang="zh-CN" altLang="en-US" sz="1100" dirty="0">
              <a:solidFill>
                <a:prstClr val="black"/>
              </a:solidFill>
            </a:endParaRPr>
          </a:p>
        </p:txBody>
      </p:sp>
      <p:cxnSp>
        <p:nvCxnSpPr>
          <p:cNvPr id="214" name="直接连接符 213"/>
          <p:cNvCxnSpPr/>
          <p:nvPr/>
        </p:nvCxnSpPr>
        <p:spPr>
          <a:xfrm>
            <a:off x="9375148" y="2814133"/>
            <a:ext cx="1657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9528342" y="2570521"/>
            <a:ext cx="0" cy="7015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9545704" y="2559232"/>
            <a:ext cx="14882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直接连接符 214"/>
          <p:cNvCxnSpPr/>
          <p:nvPr/>
        </p:nvCxnSpPr>
        <p:spPr>
          <a:xfrm>
            <a:off x="9545108" y="3005542"/>
            <a:ext cx="19808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6" name="直接连接符 215"/>
          <p:cNvCxnSpPr/>
          <p:nvPr/>
        </p:nvCxnSpPr>
        <p:spPr>
          <a:xfrm>
            <a:off x="9538802" y="2794287"/>
            <a:ext cx="19808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7" name="文本框 216"/>
          <p:cNvSpPr txBox="1"/>
          <p:nvPr/>
        </p:nvSpPr>
        <p:spPr>
          <a:xfrm>
            <a:off x="9680241" y="2422761"/>
            <a:ext cx="1383534" cy="2098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prstClr val="black"/>
                </a:solidFill>
              </a:rPr>
              <a:t>督导</a:t>
            </a:r>
            <a:r>
              <a:rPr lang="en-US" altLang="zh-CN" sz="1050" dirty="0" smtClean="0">
                <a:solidFill>
                  <a:prstClr val="black"/>
                </a:solidFill>
              </a:rPr>
              <a:t>/</a:t>
            </a:r>
            <a:r>
              <a:rPr lang="zh-CN" altLang="en-US" sz="1050" dirty="0" smtClean="0">
                <a:solidFill>
                  <a:prstClr val="black"/>
                </a:solidFill>
              </a:rPr>
              <a:t>领导</a:t>
            </a:r>
            <a:r>
              <a:rPr lang="en-US" altLang="zh-CN" sz="1050" dirty="0" smtClean="0">
                <a:solidFill>
                  <a:prstClr val="black"/>
                </a:solidFill>
              </a:rPr>
              <a:t>/</a:t>
            </a:r>
            <a:r>
              <a:rPr lang="zh-CN" altLang="en-US" sz="1050" dirty="0" smtClean="0">
                <a:solidFill>
                  <a:prstClr val="black"/>
                </a:solidFill>
              </a:rPr>
              <a:t>同行听课</a:t>
            </a:r>
            <a:endParaRPr lang="zh-CN" altLang="en-US" sz="1050" dirty="0">
              <a:solidFill>
                <a:prstClr val="black"/>
              </a:solidFill>
            </a:endParaRPr>
          </a:p>
        </p:txBody>
      </p:sp>
      <p:cxnSp>
        <p:nvCxnSpPr>
          <p:cNvPr id="218" name="直接连接符 217"/>
          <p:cNvCxnSpPr/>
          <p:nvPr/>
        </p:nvCxnSpPr>
        <p:spPr>
          <a:xfrm>
            <a:off x="9713057" y="5812870"/>
            <a:ext cx="15424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9" name="直接连接符 218"/>
          <p:cNvCxnSpPr/>
          <p:nvPr/>
        </p:nvCxnSpPr>
        <p:spPr>
          <a:xfrm>
            <a:off x="9709254" y="6098855"/>
            <a:ext cx="15301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0" name="直接连接符 219"/>
          <p:cNvCxnSpPr/>
          <p:nvPr/>
        </p:nvCxnSpPr>
        <p:spPr>
          <a:xfrm>
            <a:off x="9684225" y="6402291"/>
            <a:ext cx="15712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1" name="文本框 220"/>
          <p:cNvSpPr txBox="1"/>
          <p:nvPr/>
        </p:nvSpPr>
        <p:spPr>
          <a:xfrm>
            <a:off x="9758925" y="2673888"/>
            <a:ext cx="743705" cy="196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prstClr val="black"/>
                </a:solidFill>
              </a:rPr>
              <a:t>学生评教</a:t>
            </a:r>
            <a:endParaRPr lang="zh-CN" altLang="en-US" sz="1100" dirty="0">
              <a:solidFill>
                <a:prstClr val="black"/>
              </a:solidFill>
            </a:endParaRPr>
          </a:p>
        </p:txBody>
      </p:sp>
      <p:sp>
        <p:nvSpPr>
          <p:cNvPr id="222" name="文本框 221"/>
          <p:cNvSpPr txBox="1"/>
          <p:nvPr/>
        </p:nvSpPr>
        <p:spPr>
          <a:xfrm>
            <a:off x="9762388" y="2909103"/>
            <a:ext cx="743705" cy="2162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prstClr val="black"/>
                </a:solidFill>
              </a:rPr>
              <a:t>教师评学</a:t>
            </a:r>
            <a:endParaRPr lang="zh-CN" altLang="en-US" sz="1100" dirty="0">
              <a:solidFill>
                <a:prstClr val="black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8073320" y="291283"/>
            <a:ext cx="0" cy="9097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831888" y="1199800"/>
            <a:ext cx="2295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3" name="直接连接符 222"/>
          <p:cNvCxnSpPr/>
          <p:nvPr/>
        </p:nvCxnSpPr>
        <p:spPr>
          <a:xfrm>
            <a:off x="10547254" y="2772163"/>
            <a:ext cx="5898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4" name="直接连接符 223"/>
          <p:cNvCxnSpPr/>
          <p:nvPr/>
        </p:nvCxnSpPr>
        <p:spPr>
          <a:xfrm>
            <a:off x="10537785" y="3034066"/>
            <a:ext cx="60866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" name="文本框 224"/>
          <p:cNvSpPr txBox="1"/>
          <p:nvPr/>
        </p:nvSpPr>
        <p:spPr>
          <a:xfrm>
            <a:off x="9765830" y="3173773"/>
            <a:ext cx="956792" cy="196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prstClr val="black"/>
                </a:solidFill>
              </a:rPr>
              <a:t>学生信息员</a:t>
            </a:r>
            <a:endParaRPr lang="zh-CN" altLang="en-US" sz="1100" dirty="0">
              <a:solidFill>
                <a:prstClr val="black"/>
              </a:solidFill>
            </a:endParaRPr>
          </a:p>
        </p:txBody>
      </p:sp>
      <p:cxnSp>
        <p:nvCxnSpPr>
          <p:cNvPr id="226" name="直接连接符 225"/>
          <p:cNvCxnSpPr/>
          <p:nvPr/>
        </p:nvCxnSpPr>
        <p:spPr>
          <a:xfrm>
            <a:off x="9538802" y="3272048"/>
            <a:ext cx="19808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7" name="直接连接符 226"/>
          <p:cNvCxnSpPr/>
          <p:nvPr/>
        </p:nvCxnSpPr>
        <p:spPr>
          <a:xfrm>
            <a:off x="10743727" y="3262433"/>
            <a:ext cx="4003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8" name="直接连接符 227"/>
          <p:cNvCxnSpPr/>
          <p:nvPr/>
        </p:nvCxnSpPr>
        <p:spPr>
          <a:xfrm>
            <a:off x="11066429" y="2528248"/>
            <a:ext cx="863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1" name="文本框 230"/>
          <p:cNvSpPr txBox="1"/>
          <p:nvPr/>
        </p:nvSpPr>
        <p:spPr>
          <a:xfrm>
            <a:off x="11733213" y="2132591"/>
            <a:ext cx="342344" cy="7335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47" dirty="0"/>
              <a:t>信息反馈</a:t>
            </a:r>
          </a:p>
        </p:txBody>
      </p:sp>
      <p:cxnSp>
        <p:nvCxnSpPr>
          <p:cNvPr id="232" name="直接连接符 231"/>
          <p:cNvCxnSpPr/>
          <p:nvPr/>
        </p:nvCxnSpPr>
        <p:spPr>
          <a:xfrm>
            <a:off x="11261263" y="3424769"/>
            <a:ext cx="0" cy="29775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3" name="直接连接符 232"/>
          <p:cNvCxnSpPr/>
          <p:nvPr/>
        </p:nvCxnSpPr>
        <p:spPr>
          <a:xfrm>
            <a:off x="10242236" y="5166865"/>
            <a:ext cx="98528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4" name="直接连接符 233"/>
          <p:cNvCxnSpPr/>
          <p:nvPr/>
        </p:nvCxnSpPr>
        <p:spPr>
          <a:xfrm>
            <a:off x="10242236" y="4872251"/>
            <a:ext cx="98528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5" name="直接连接符 234"/>
          <p:cNvCxnSpPr/>
          <p:nvPr/>
        </p:nvCxnSpPr>
        <p:spPr>
          <a:xfrm>
            <a:off x="10242236" y="4577637"/>
            <a:ext cx="98528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直接连接符 235"/>
          <p:cNvCxnSpPr/>
          <p:nvPr/>
        </p:nvCxnSpPr>
        <p:spPr>
          <a:xfrm>
            <a:off x="10242236" y="4283023"/>
            <a:ext cx="98528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7" name="直接连接符 236"/>
          <p:cNvCxnSpPr/>
          <p:nvPr/>
        </p:nvCxnSpPr>
        <p:spPr>
          <a:xfrm>
            <a:off x="10242236" y="3988409"/>
            <a:ext cx="98528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8" name="直接连接符 237"/>
          <p:cNvCxnSpPr/>
          <p:nvPr/>
        </p:nvCxnSpPr>
        <p:spPr>
          <a:xfrm>
            <a:off x="5659620" y="4622915"/>
            <a:ext cx="2465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9" name="直接连接符 238"/>
          <p:cNvCxnSpPr/>
          <p:nvPr/>
        </p:nvCxnSpPr>
        <p:spPr>
          <a:xfrm>
            <a:off x="5666745" y="5473354"/>
            <a:ext cx="2465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397092" y="563281"/>
            <a:ext cx="146521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endCxn id="10" idx="1"/>
          </p:cNvCxnSpPr>
          <p:nvPr/>
        </p:nvCxnSpPr>
        <p:spPr>
          <a:xfrm>
            <a:off x="1650670" y="561057"/>
            <a:ext cx="5328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1615583" y="4774527"/>
            <a:ext cx="0" cy="13531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直接箭头连接符 146"/>
          <p:cNvCxnSpPr/>
          <p:nvPr/>
        </p:nvCxnSpPr>
        <p:spPr>
          <a:xfrm flipV="1">
            <a:off x="4199118" y="6111192"/>
            <a:ext cx="0" cy="507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0" name="直接箭头连接符 229"/>
          <p:cNvCxnSpPr/>
          <p:nvPr/>
        </p:nvCxnSpPr>
        <p:spPr>
          <a:xfrm flipH="1">
            <a:off x="1615584" y="6135192"/>
            <a:ext cx="25835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562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7"/>
          <p:cNvSpPr>
            <a:spLocks noChangeArrowheads="1"/>
          </p:cNvSpPr>
          <p:nvPr/>
        </p:nvSpPr>
        <p:spPr bwMode="auto">
          <a:xfrm>
            <a:off x="5967758" y="692195"/>
            <a:ext cx="1532890" cy="2959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各教学</a:t>
            </a:r>
            <a:r>
              <a:rPr lang="zh-CN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环节组织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7" name="Rectangle 8"/>
          <p:cNvSpPr>
            <a:spLocks noChangeArrowheads="1"/>
          </p:cNvSpPr>
          <p:nvPr/>
        </p:nvSpPr>
        <p:spPr bwMode="auto">
          <a:xfrm>
            <a:off x="8633488" y="692195"/>
            <a:ext cx="866775" cy="2959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sz="1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教学效果</a:t>
            </a:r>
          </a:p>
        </p:txBody>
      </p:sp>
      <p:sp>
        <p:nvSpPr>
          <p:cNvPr id="109" name="Rectangle 10"/>
          <p:cNvSpPr>
            <a:spLocks noChangeArrowheads="1"/>
          </p:cNvSpPr>
          <p:nvPr/>
        </p:nvSpPr>
        <p:spPr bwMode="auto">
          <a:xfrm>
            <a:off x="3033423" y="1979975"/>
            <a:ext cx="399415" cy="8915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sz="1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培养计划</a:t>
            </a:r>
          </a:p>
        </p:txBody>
      </p:sp>
      <p:sp>
        <p:nvSpPr>
          <p:cNvPr id="110" name="Rectangle 11"/>
          <p:cNvSpPr>
            <a:spLocks noChangeArrowheads="1"/>
          </p:cNvSpPr>
          <p:nvPr/>
        </p:nvSpPr>
        <p:spPr bwMode="auto">
          <a:xfrm>
            <a:off x="2966748" y="3564935"/>
            <a:ext cx="532765" cy="18815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indent="-66675" algn="ctr">
              <a:spcAft>
                <a:spcPts val="0"/>
              </a:spcAft>
            </a:pPr>
            <a:r>
              <a:rPr lang="en-US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培养</a:t>
            </a:r>
          </a:p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计划</a:t>
            </a:r>
          </a:p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的制</a:t>
            </a:r>
          </a:p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定审</a:t>
            </a:r>
          </a:p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核调</a:t>
            </a:r>
          </a:p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整和</a:t>
            </a:r>
          </a:p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运行</a:t>
            </a:r>
          </a:p>
        </p:txBody>
      </p:sp>
      <p:sp>
        <p:nvSpPr>
          <p:cNvPr id="111" name="Rectangle 12"/>
          <p:cNvSpPr>
            <a:spLocks noChangeArrowheads="1"/>
          </p:cNvSpPr>
          <p:nvPr/>
        </p:nvSpPr>
        <p:spPr bwMode="auto">
          <a:xfrm>
            <a:off x="4464924" y="1287190"/>
            <a:ext cx="1501564" cy="2959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2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理论</a:t>
            </a:r>
            <a:r>
              <a:rPr lang="en-US" altLang="zh-CN" sz="12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12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实践教学评价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2" name="Rectangle 13"/>
          <p:cNvSpPr>
            <a:spLocks noChangeArrowheads="1"/>
          </p:cNvSpPr>
          <p:nvPr/>
        </p:nvSpPr>
        <p:spPr bwMode="auto">
          <a:xfrm>
            <a:off x="6404638" y="1187495"/>
            <a:ext cx="1645814" cy="2735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教学</a:t>
            </a:r>
            <a:r>
              <a:rPr lang="zh-CN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过程检查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3" name="Rectangle 14"/>
          <p:cNvSpPr>
            <a:spLocks noChangeArrowheads="1"/>
          </p:cNvSpPr>
          <p:nvPr/>
        </p:nvSpPr>
        <p:spPr bwMode="auto">
          <a:xfrm>
            <a:off x="8330558" y="1672014"/>
            <a:ext cx="276860" cy="109029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</a:pPr>
            <a:r>
              <a:rPr lang="zh-CN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考试</a:t>
            </a:r>
            <a:endParaRPr lang="en-US" altLang="zh-CN" sz="1200" kern="100" dirty="0" smtClean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300"/>
              </a:lnSpc>
              <a:spcAft>
                <a:spcPts val="0"/>
              </a:spcAft>
            </a:pPr>
            <a:endParaRPr lang="en-US" altLang="zh-CN" sz="12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ts val="1300"/>
              </a:lnSpc>
              <a:spcAft>
                <a:spcPts val="0"/>
              </a:spcAft>
            </a:pPr>
            <a:r>
              <a:rPr lang="zh-CN" altLang="en-US" sz="12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试卷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4" name="Rectangle 15"/>
          <p:cNvSpPr>
            <a:spLocks noChangeArrowheads="1"/>
          </p:cNvSpPr>
          <p:nvPr/>
        </p:nvSpPr>
        <p:spPr bwMode="auto">
          <a:xfrm>
            <a:off x="8827657" y="1691453"/>
            <a:ext cx="533400" cy="109029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毕业设计</a:t>
            </a:r>
            <a:endParaRPr lang="en-US" altLang="zh-CN" sz="1200" kern="100" dirty="0" smtClean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11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sz="11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论文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选题成绩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6" name="Rectangle 17"/>
          <p:cNvSpPr>
            <a:spLocks noChangeArrowheads="1"/>
          </p:cNvSpPr>
          <p:nvPr/>
        </p:nvSpPr>
        <p:spPr bwMode="auto">
          <a:xfrm>
            <a:off x="10113055" y="1682795"/>
            <a:ext cx="330095" cy="1089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社会满意度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7" name="Rectangle 18"/>
          <p:cNvSpPr>
            <a:spLocks noChangeArrowheads="1"/>
          </p:cNvSpPr>
          <p:nvPr/>
        </p:nvSpPr>
        <p:spPr bwMode="auto">
          <a:xfrm>
            <a:off x="4432963" y="3497575"/>
            <a:ext cx="3268345" cy="2965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分数、问题、建议的统计分析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8" name="Rectangle 19"/>
          <p:cNvSpPr>
            <a:spLocks noChangeArrowheads="1"/>
          </p:cNvSpPr>
          <p:nvPr/>
        </p:nvSpPr>
        <p:spPr bwMode="auto">
          <a:xfrm>
            <a:off x="8209774" y="3497575"/>
            <a:ext cx="1866900" cy="29908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2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问题汇总、数据统计分析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2" name="Rectangle 23"/>
          <p:cNvSpPr>
            <a:spLocks noChangeArrowheads="1"/>
          </p:cNvSpPr>
          <p:nvPr/>
        </p:nvSpPr>
        <p:spPr bwMode="auto">
          <a:xfrm>
            <a:off x="3935823" y="1959650"/>
            <a:ext cx="334010" cy="9925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sz="1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领</a:t>
            </a:r>
          </a:p>
          <a:p>
            <a:pPr algn="ctr">
              <a:spcAft>
                <a:spcPts val="0"/>
              </a:spcAft>
            </a:pPr>
            <a:r>
              <a:rPr lang="zh-CN" sz="1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导</a:t>
            </a:r>
          </a:p>
          <a:p>
            <a:pPr algn="ctr">
              <a:spcAft>
                <a:spcPts val="0"/>
              </a:spcAft>
            </a:pPr>
            <a:r>
              <a:rPr lang="zh-CN" sz="1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听</a:t>
            </a:r>
          </a:p>
          <a:p>
            <a:pPr algn="ctr">
              <a:spcAft>
                <a:spcPts val="0"/>
              </a:spcAft>
            </a:pPr>
            <a:r>
              <a:rPr lang="zh-CN" sz="1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课</a:t>
            </a:r>
          </a:p>
        </p:txBody>
      </p:sp>
      <p:sp>
        <p:nvSpPr>
          <p:cNvPr id="123" name="Rectangle 24"/>
          <p:cNvSpPr>
            <a:spLocks noChangeArrowheads="1"/>
          </p:cNvSpPr>
          <p:nvPr/>
        </p:nvSpPr>
        <p:spPr bwMode="auto">
          <a:xfrm>
            <a:off x="4833648" y="1959650"/>
            <a:ext cx="332740" cy="10056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2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教师评学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4" name="Rectangle 25"/>
          <p:cNvSpPr>
            <a:spLocks noChangeArrowheads="1"/>
          </p:cNvSpPr>
          <p:nvPr/>
        </p:nvSpPr>
        <p:spPr bwMode="auto">
          <a:xfrm>
            <a:off x="4366288" y="1959650"/>
            <a:ext cx="332740" cy="116762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督</a:t>
            </a:r>
          </a:p>
          <a:p>
            <a:pPr indent="-66675" algn="ctr">
              <a:spcAft>
                <a:spcPts val="0"/>
              </a:spcAft>
            </a:pPr>
            <a:r>
              <a:rPr lang="zh-CN" altLang="en-US" sz="12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导同行</a:t>
            </a:r>
            <a:r>
              <a:rPr lang="zh-CN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听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课</a:t>
            </a:r>
          </a:p>
        </p:txBody>
      </p:sp>
      <p:sp>
        <p:nvSpPr>
          <p:cNvPr id="125" name="Rectangle 26"/>
          <p:cNvSpPr>
            <a:spLocks noChangeArrowheads="1"/>
          </p:cNvSpPr>
          <p:nvPr/>
        </p:nvSpPr>
        <p:spPr bwMode="auto">
          <a:xfrm>
            <a:off x="6500523" y="1945290"/>
            <a:ext cx="267335" cy="495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zh-CN" sz="1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期初</a:t>
            </a:r>
          </a:p>
        </p:txBody>
      </p:sp>
      <p:sp>
        <p:nvSpPr>
          <p:cNvPr id="126" name="Rectangle 27"/>
          <p:cNvSpPr>
            <a:spLocks noChangeArrowheads="1"/>
          </p:cNvSpPr>
          <p:nvPr/>
        </p:nvSpPr>
        <p:spPr bwMode="auto">
          <a:xfrm>
            <a:off x="6966613" y="1945290"/>
            <a:ext cx="269875" cy="495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zh-CN" sz="1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期中</a:t>
            </a:r>
          </a:p>
        </p:txBody>
      </p:sp>
      <p:sp>
        <p:nvSpPr>
          <p:cNvPr id="127" name="Rectangle 28"/>
          <p:cNvSpPr>
            <a:spLocks noChangeArrowheads="1"/>
          </p:cNvSpPr>
          <p:nvPr/>
        </p:nvSpPr>
        <p:spPr bwMode="auto">
          <a:xfrm>
            <a:off x="7367298" y="1945290"/>
            <a:ext cx="267335" cy="495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zh-CN" sz="1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期末</a:t>
            </a:r>
          </a:p>
        </p:txBody>
      </p:sp>
      <p:cxnSp>
        <p:nvCxnSpPr>
          <p:cNvPr id="129" name="Line 30"/>
          <p:cNvCxnSpPr>
            <a:cxnSpLocks noChangeShapeType="1"/>
          </p:cNvCxnSpPr>
          <p:nvPr/>
        </p:nvCxnSpPr>
        <p:spPr bwMode="auto">
          <a:xfrm>
            <a:off x="3234083" y="494075"/>
            <a:ext cx="0" cy="148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0" name="Line 31"/>
          <p:cNvCxnSpPr>
            <a:cxnSpLocks noChangeShapeType="1"/>
          </p:cNvCxnSpPr>
          <p:nvPr/>
        </p:nvCxnSpPr>
        <p:spPr bwMode="auto">
          <a:xfrm>
            <a:off x="9345605" y="128719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2" name="Line 33"/>
          <p:cNvCxnSpPr>
            <a:cxnSpLocks noChangeShapeType="1"/>
          </p:cNvCxnSpPr>
          <p:nvPr/>
        </p:nvCxnSpPr>
        <p:spPr bwMode="auto">
          <a:xfrm>
            <a:off x="3633498" y="888409"/>
            <a:ext cx="266700" cy="127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4" name="Line 35"/>
          <p:cNvCxnSpPr>
            <a:cxnSpLocks noChangeShapeType="1"/>
          </p:cNvCxnSpPr>
          <p:nvPr/>
        </p:nvCxnSpPr>
        <p:spPr bwMode="auto">
          <a:xfrm>
            <a:off x="2632738" y="2573700"/>
            <a:ext cx="40068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5" name="Line 36"/>
          <p:cNvCxnSpPr>
            <a:cxnSpLocks noChangeShapeType="1"/>
          </p:cNvCxnSpPr>
          <p:nvPr/>
        </p:nvCxnSpPr>
        <p:spPr bwMode="auto">
          <a:xfrm>
            <a:off x="3100098" y="2871515"/>
            <a:ext cx="1270" cy="69342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6" name="Line 37"/>
          <p:cNvCxnSpPr>
            <a:cxnSpLocks noChangeShapeType="1"/>
          </p:cNvCxnSpPr>
          <p:nvPr/>
        </p:nvCxnSpPr>
        <p:spPr bwMode="auto">
          <a:xfrm flipV="1">
            <a:off x="3367433" y="2871515"/>
            <a:ext cx="1270" cy="69342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" name="Line 38"/>
          <p:cNvCxnSpPr>
            <a:cxnSpLocks noChangeShapeType="1"/>
          </p:cNvCxnSpPr>
          <p:nvPr/>
        </p:nvCxnSpPr>
        <p:spPr bwMode="auto">
          <a:xfrm>
            <a:off x="3432838" y="2475275"/>
            <a:ext cx="20066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8" name="Line 39"/>
          <p:cNvCxnSpPr>
            <a:cxnSpLocks noChangeShapeType="1"/>
          </p:cNvCxnSpPr>
          <p:nvPr/>
        </p:nvCxnSpPr>
        <p:spPr bwMode="auto">
          <a:xfrm>
            <a:off x="5034308" y="889680"/>
            <a:ext cx="933450" cy="127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9" name="Line 40"/>
          <p:cNvCxnSpPr>
            <a:cxnSpLocks noChangeShapeType="1"/>
          </p:cNvCxnSpPr>
          <p:nvPr/>
        </p:nvCxnSpPr>
        <p:spPr bwMode="auto">
          <a:xfrm>
            <a:off x="7500648" y="791255"/>
            <a:ext cx="1132840" cy="127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2" name="Line 43"/>
          <p:cNvCxnSpPr>
            <a:cxnSpLocks noChangeShapeType="1"/>
          </p:cNvCxnSpPr>
          <p:nvPr/>
        </p:nvCxnSpPr>
        <p:spPr bwMode="auto">
          <a:xfrm>
            <a:off x="6937485" y="6343008"/>
            <a:ext cx="370754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" name="Line 44"/>
          <p:cNvCxnSpPr>
            <a:cxnSpLocks noChangeShapeType="1"/>
          </p:cNvCxnSpPr>
          <p:nvPr/>
        </p:nvCxnSpPr>
        <p:spPr bwMode="auto">
          <a:xfrm flipV="1">
            <a:off x="10634373" y="499899"/>
            <a:ext cx="0" cy="58632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4" name="Line 45"/>
          <p:cNvCxnSpPr>
            <a:cxnSpLocks noChangeShapeType="1"/>
          </p:cNvCxnSpPr>
          <p:nvPr/>
        </p:nvCxnSpPr>
        <p:spPr bwMode="auto">
          <a:xfrm>
            <a:off x="8477560" y="1287190"/>
            <a:ext cx="180149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6" name="Line 47"/>
          <p:cNvCxnSpPr>
            <a:cxnSpLocks noChangeShapeType="1"/>
          </p:cNvCxnSpPr>
          <p:nvPr/>
        </p:nvCxnSpPr>
        <p:spPr bwMode="auto">
          <a:xfrm>
            <a:off x="8477560" y="1286555"/>
            <a:ext cx="635" cy="39560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7" name="Line 48"/>
          <p:cNvCxnSpPr>
            <a:cxnSpLocks noChangeShapeType="1"/>
          </p:cNvCxnSpPr>
          <p:nvPr/>
        </p:nvCxnSpPr>
        <p:spPr bwMode="auto">
          <a:xfrm>
            <a:off x="9078058" y="1287190"/>
            <a:ext cx="635" cy="39560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8" name="Line 49"/>
          <p:cNvCxnSpPr>
            <a:cxnSpLocks noChangeShapeType="1"/>
          </p:cNvCxnSpPr>
          <p:nvPr/>
        </p:nvCxnSpPr>
        <p:spPr bwMode="auto">
          <a:xfrm>
            <a:off x="10279055" y="1287190"/>
            <a:ext cx="0" cy="39560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9" name="Line 50"/>
          <p:cNvCxnSpPr>
            <a:cxnSpLocks noChangeShapeType="1"/>
          </p:cNvCxnSpPr>
          <p:nvPr/>
        </p:nvCxnSpPr>
        <p:spPr bwMode="auto">
          <a:xfrm>
            <a:off x="6633873" y="1706850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0" name="Line 51"/>
          <p:cNvCxnSpPr>
            <a:cxnSpLocks noChangeShapeType="1"/>
          </p:cNvCxnSpPr>
          <p:nvPr/>
        </p:nvCxnSpPr>
        <p:spPr bwMode="auto">
          <a:xfrm>
            <a:off x="4100858" y="1711441"/>
            <a:ext cx="1998980" cy="86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1" name="Line 52"/>
          <p:cNvCxnSpPr>
            <a:cxnSpLocks noChangeShapeType="1"/>
          </p:cNvCxnSpPr>
          <p:nvPr/>
        </p:nvCxnSpPr>
        <p:spPr bwMode="auto">
          <a:xfrm>
            <a:off x="4507573" y="1722515"/>
            <a:ext cx="0" cy="20211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2" name="Line 53"/>
          <p:cNvCxnSpPr>
            <a:cxnSpLocks noChangeShapeType="1"/>
          </p:cNvCxnSpPr>
          <p:nvPr/>
        </p:nvCxnSpPr>
        <p:spPr bwMode="auto">
          <a:xfrm>
            <a:off x="5528723" y="1733886"/>
            <a:ext cx="1270" cy="19994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" name="Line 54"/>
          <p:cNvCxnSpPr>
            <a:cxnSpLocks noChangeShapeType="1"/>
          </p:cNvCxnSpPr>
          <p:nvPr/>
        </p:nvCxnSpPr>
        <p:spPr bwMode="auto">
          <a:xfrm>
            <a:off x="6099838" y="1722515"/>
            <a:ext cx="0" cy="20211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" name="Line 55"/>
          <p:cNvCxnSpPr>
            <a:cxnSpLocks noChangeShapeType="1"/>
          </p:cNvCxnSpPr>
          <p:nvPr/>
        </p:nvCxnSpPr>
        <p:spPr bwMode="auto">
          <a:xfrm>
            <a:off x="6633873" y="1718426"/>
            <a:ext cx="0" cy="2034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5" name="Line 56"/>
          <p:cNvCxnSpPr>
            <a:cxnSpLocks noChangeShapeType="1"/>
          </p:cNvCxnSpPr>
          <p:nvPr/>
        </p:nvCxnSpPr>
        <p:spPr bwMode="auto">
          <a:xfrm>
            <a:off x="7100598" y="1718426"/>
            <a:ext cx="635" cy="2034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6" name="Line 57"/>
          <p:cNvCxnSpPr>
            <a:cxnSpLocks noChangeShapeType="1"/>
          </p:cNvCxnSpPr>
          <p:nvPr/>
        </p:nvCxnSpPr>
        <p:spPr bwMode="auto">
          <a:xfrm>
            <a:off x="7500648" y="1718426"/>
            <a:ext cx="0" cy="2034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7" name="Line 58"/>
          <p:cNvCxnSpPr>
            <a:cxnSpLocks noChangeShapeType="1"/>
          </p:cNvCxnSpPr>
          <p:nvPr/>
        </p:nvCxnSpPr>
        <p:spPr bwMode="auto">
          <a:xfrm>
            <a:off x="4100858" y="3295565"/>
            <a:ext cx="1932305" cy="127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8" name="Line 59"/>
          <p:cNvCxnSpPr>
            <a:cxnSpLocks noChangeShapeType="1"/>
          </p:cNvCxnSpPr>
          <p:nvPr/>
        </p:nvCxnSpPr>
        <p:spPr bwMode="auto">
          <a:xfrm>
            <a:off x="6633873" y="3065245"/>
            <a:ext cx="866775" cy="127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9" name="Line 60"/>
          <p:cNvCxnSpPr>
            <a:cxnSpLocks noChangeShapeType="1"/>
          </p:cNvCxnSpPr>
          <p:nvPr/>
        </p:nvCxnSpPr>
        <p:spPr bwMode="auto">
          <a:xfrm>
            <a:off x="4967633" y="2993720"/>
            <a:ext cx="1270" cy="29722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0" name="Line 61"/>
          <p:cNvCxnSpPr>
            <a:cxnSpLocks noChangeShapeType="1"/>
          </p:cNvCxnSpPr>
          <p:nvPr/>
        </p:nvCxnSpPr>
        <p:spPr bwMode="auto">
          <a:xfrm flipH="1">
            <a:off x="5500398" y="2993720"/>
            <a:ext cx="1270" cy="29722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1" name="Line 62"/>
          <p:cNvCxnSpPr>
            <a:cxnSpLocks noChangeShapeType="1"/>
          </p:cNvCxnSpPr>
          <p:nvPr/>
        </p:nvCxnSpPr>
        <p:spPr bwMode="auto">
          <a:xfrm>
            <a:off x="6031893" y="2899960"/>
            <a:ext cx="1270" cy="39560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2" name="Line 63"/>
          <p:cNvCxnSpPr>
            <a:cxnSpLocks noChangeShapeType="1"/>
          </p:cNvCxnSpPr>
          <p:nvPr/>
        </p:nvCxnSpPr>
        <p:spPr bwMode="auto">
          <a:xfrm>
            <a:off x="6633873" y="2459967"/>
            <a:ext cx="0" cy="59777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" name="Line 64"/>
          <p:cNvCxnSpPr>
            <a:cxnSpLocks noChangeShapeType="1"/>
          </p:cNvCxnSpPr>
          <p:nvPr/>
        </p:nvCxnSpPr>
        <p:spPr bwMode="auto">
          <a:xfrm>
            <a:off x="7100598" y="2459967"/>
            <a:ext cx="0" cy="59777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" name="Line 65"/>
          <p:cNvCxnSpPr>
            <a:cxnSpLocks noChangeShapeType="1"/>
          </p:cNvCxnSpPr>
          <p:nvPr/>
        </p:nvCxnSpPr>
        <p:spPr bwMode="auto">
          <a:xfrm>
            <a:off x="7500648" y="2459967"/>
            <a:ext cx="1270" cy="59777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5" name="Line 66"/>
          <p:cNvCxnSpPr>
            <a:cxnSpLocks noChangeShapeType="1"/>
          </p:cNvCxnSpPr>
          <p:nvPr/>
        </p:nvCxnSpPr>
        <p:spPr bwMode="auto">
          <a:xfrm>
            <a:off x="8467718" y="3257101"/>
            <a:ext cx="18113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7" name="Line 68"/>
          <p:cNvCxnSpPr>
            <a:cxnSpLocks noChangeShapeType="1"/>
          </p:cNvCxnSpPr>
          <p:nvPr/>
        </p:nvCxnSpPr>
        <p:spPr bwMode="auto">
          <a:xfrm flipH="1">
            <a:off x="8467718" y="2758140"/>
            <a:ext cx="1270" cy="49403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8" name="Line 69"/>
          <p:cNvCxnSpPr>
            <a:cxnSpLocks noChangeShapeType="1"/>
          </p:cNvCxnSpPr>
          <p:nvPr/>
        </p:nvCxnSpPr>
        <p:spPr bwMode="auto">
          <a:xfrm flipH="1">
            <a:off x="9071709" y="2781748"/>
            <a:ext cx="1270" cy="49403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9" name="Line 70"/>
          <p:cNvCxnSpPr>
            <a:cxnSpLocks noChangeShapeType="1"/>
          </p:cNvCxnSpPr>
          <p:nvPr/>
        </p:nvCxnSpPr>
        <p:spPr bwMode="auto">
          <a:xfrm>
            <a:off x="10279055" y="2773090"/>
            <a:ext cx="1270" cy="49276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0" name="Line 71"/>
          <p:cNvCxnSpPr>
            <a:cxnSpLocks noChangeShapeType="1"/>
          </p:cNvCxnSpPr>
          <p:nvPr/>
        </p:nvCxnSpPr>
        <p:spPr bwMode="auto">
          <a:xfrm>
            <a:off x="9372433" y="3282654"/>
            <a:ext cx="0" cy="23549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1" name="Line 72"/>
          <p:cNvCxnSpPr>
            <a:cxnSpLocks noChangeShapeType="1"/>
          </p:cNvCxnSpPr>
          <p:nvPr/>
        </p:nvCxnSpPr>
        <p:spPr bwMode="auto">
          <a:xfrm>
            <a:off x="5100983" y="3307041"/>
            <a:ext cx="1270" cy="20297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2" name="Line 73"/>
          <p:cNvCxnSpPr>
            <a:cxnSpLocks noChangeShapeType="1"/>
          </p:cNvCxnSpPr>
          <p:nvPr/>
        </p:nvCxnSpPr>
        <p:spPr bwMode="auto">
          <a:xfrm>
            <a:off x="7015508" y="3074822"/>
            <a:ext cx="0" cy="42897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3" name="Line 74"/>
          <p:cNvCxnSpPr>
            <a:cxnSpLocks noChangeShapeType="1"/>
          </p:cNvCxnSpPr>
          <p:nvPr/>
        </p:nvCxnSpPr>
        <p:spPr bwMode="auto">
          <a:xfrm>
            <a:off x="7033288" y="3807756"/>
            <a:ext cx="0" cy="48142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" name="Line 75"/>
          <p:cNvCxnSpPr>
            <a:cxnSpLocks noChangeShapeType="1"/>
          </p:cNvCxnSpPr>
          <p:nvPr/>
        </p:nvCxnSpPr>
        <p:spPr bwMode="auto">
          <a:xfrm>
            <a:off x="8700163" y="3807756"/>
            <a:ext cx="0" cy="48142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" name="Line 76"/>
          <p:cNvCxnSpPr>
            <a:cxnSpLocks noChangeShapeType="1"/>
          </p:cNvCxnSpPr>
          <p:nvPr/>
        </p:nvCxnSpPr>
        <p:spPr bwMode="auto">
          <a:xfrm flipV="1">
            <a:off x="3234083" y="494075"/>
            <a:ext cx="7400290" cy="127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6" name="Line 77"/>
          <p:cNvCxnSpPr>
            <a:cxnSpLocks noChangeShapeType="1"/>
          </p:cNvCxnSpPr>
          <p:nvPr/>
        </p:nvCxnSpPr>
        <p:spPr bwMode="auto">
          <a:xfrm>
            <a:off x="4432963" y="560857"/>
            <a:ext cx="0" cy="11909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7" name="Line 78"/>
          <p:cNvCxnSpPr>
            <a:cxnSpLocks noChangeShapeType="1"/>
          </p:cNvCxnSpPr>
          <p:nvPr/>
        </p:nvCxnSpPr>
        <p:spPr bwMode="auto">
          <a:xfrm>
            <a:off x="6834533" y="577559"/>
            <a:ext cx="0" cy="10826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" name="Line 85"/>
          <p:cNvCxnSpPr>
            <a:cxnSpLocks noChangeShapeType="1"/>
          </p:cNvCxnSpPr>
          <p:nvPr/>
        </p:nvCxnSpPr>
        <p:spPr bwMode="auto">
          <a:xfrm>
            <a:off x="6367173" y="989375"/>
            <a:ext cx="0" cy="495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5" name="Line 86"/>
          <p:cNvCxnSpPr>
            <a:cxnSpLocks noChangeShapeType="1"/>
          </p:cNvCxnSpPr>
          <p:nvPr/>
        </p:nvCxnSpPr>
        <p:spPr bwMode="auto">
          <a:xfrm flipH="1" flipV="1">
            <a:off x="5967758" y="1484675"/>
            <a:ext cx="399415" cy="127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6" name="Rectangle 87"/>
          <p:cNvSpPr>
            <a:spLocks noChangeArrowheads="1"/>
          </p:cNvSpPr>
          <p:nvPr/>
        </p:nvSpPr>
        <p:spPr bwMode="auto">
          <a:xfrm>
            <a:off x="5367048" y="1959650"/>
            <a:ext cx="332105" cy="10056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学</a:t>
            </a:r>
          </a:p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生</a:t>
            </a:r>
          </a:p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评</a:t>
            </a:r>
          </a:p>
          <a:p>
            <a:pPr indent="-66675" algn="ctr">
              <a:spcAft>
                <a:spcPts val="0"/>
              </a:spcAft>
            </a:pPr>
            <a:r>
              <a:rPr lang="zh-CN" sz="12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教</a:t>
            </a:r>
          </a:p>
        </p:txBody>
      </p:sp>
      <p:sp>
        <p:nvSpPr>
          <p:cNvPr id="187" name="Rectangle 88"/>
          <p:cNvSpPr>
            <a:spLocks noChangeArrowheads="1"/>
          </p:cNvSpPr>
          <p:nvPr/>
        </p:nvSpPr>
        <p:spPr bwMode="auto">
          <a:xfrm>
            <a:off x="5901083" y="1959650"/>
            <a:ext cx="332740" cy="109029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sz="12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学生信息员</a:t>
            </a:r>
          </a:p>
        </p:txBody>
      </p:sp>
      <p:cxnSp>
        <p:nvCxnSpPr>
          <p:cNvPr id="188" name="Line 89"/>
          <p:cNvCxnSpPr>
            <a:cxnSpLocks noChangeShapeType="1"/>
          </p:cNvCxnSpPr>
          <p:nvPr/>
        </p:nvCxnSpPr>
        <p:spPr bwMode="auto">
          <a:xfrm>
            <a:off x="4100858" y="2993720"/>
            <a:ext cx="1270" cy="29722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9" name="Line 90"/>
          <p:cNvCxnSpPr>
            <a:cxnSpLocks noChangeShapeType="1"/>
            <a:stCxn id="124" idx="2"/>
          </p:cNvCxnSpPr>
          <p:nvPr/>
        </p:nvCxnSpPr>
        <p:spPr bwMode="auto">
          <a:xfrm flipH="1">
            <a:off x="4532593" y="3127273"/>
            <a:ext cx="65" cy="17391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0" name="Line 91"/>
          <p:cNvCxnSpPr>
            <a:cxnSpLocks noChangeShapeType="1"/>
          </p:cNvCxnSpPr>
          <p:nvPr/>
        </p:nvCxnSpPr>
        <p:spPr bwMode="auto">
          <a:xfrm>
            <a:off x="4991383" y="1734390"/>
            <a:ext cx="1270" cy="20211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1" name="Line 92"/>
          <p:cNvCxnSpPr>
            <a:cxnSpLocks noChangeShapeType="1"/>
          </p:cNvCxnSpPr>
          <p:nvPr/>
        </p:nvCxnSpPr>
        <p:spPr bwMode="auto">
          <a:xfrm>
            <a:off x="4100858" y="1722515"/>
            <a:ext cx="1270" cy="20211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" name="Line 95"/>
          <p:cNvCxnSpPr>
            <a:cxnSpLocks noChangeShapeType="1"/>
          </p:cNvCxnSpPr>
          <p:nvPr/>
        </p:nvCxnSpPr>
        <p:spPr bwMode="auto">
          <a:xfrm>
            <a:off x="5186073" y="1584143"/>
            <a:ext cx="0" cy="14980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5" name="Line 96"/>
          <p:cNvCxnSpPr>
            <a:cxnSpLocks noChangeShapeType="1"/>
          </p:cNvCxnSpPr>
          <p:nvPr/>
        </p:nvCxnSpPr>
        <p:spPr bwMode="auto">
          <a:xfrm>
            <a:off x="7015508" y="1470372"/>
            <a:ext cx="0" cy="22327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6" name="Line 97"/>
          <p:cNvCxnSpPr>
            <a:cxnSpLocks noChangeShapeType="1"/>
          </p:cNvCxnSpPr>
          <p:nvPr/>
        </p:nvCxnSpPr>
        <p:spPr bwMode="auto">
          <a:xfrm>
            <a:off x="7015508" y="989375"/>
            <a:ext cx="0" cy="19812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7" name="Line 98"/>
          <p:cNvCxnSpPr>
            <a:cxnSpLocks noChangeShapeType="1"/>
          </p:cNvCxnSpPr>
          <p:nvPr/>
        </p:nvCxnSpPr>
        <p:spPr bwMode="auto">
          <a:xfrm>
            <a:off x="9071638" y="989375"/>
            <a:ext cx="0" cy="29781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0" name="Line 101"/>
          <p:cNvCxnSpPr>
            <a:cxnSpLocks noChangeShapeType="1"/>
          </p:cNvCxnSpPr>
          <p:nvPr/>
        </p:nvCxnSpPr>
        <p:spPr bwMode="auto">
          <a:xfrm>
            <a:off x="9675700" y="2781748"/>
            <a:ext cx="635" cy="495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1" name="Line 102"/>
          <p:cNvCxnSpPr>
            <a:cxnSpLocks noChangeShapeType="1"/>
          </p:cNvCxnSpPr>
          <p:nvPr/>
        </p:nvCxnSpPr>
        <p:spPr bwMode="auto">
          <a:xfrm>
            <a:off x="9678556" y="1286555"/>
            <a:ext cx="635" cy="39560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" name="Rectangle 14"/>
          <p:cNvSpPr>
            <a:spLocks noChangeArrowheads="1"/>
          </p:cNvSpPr>
          <p:nvPr/>
        </p:nvSpPr>
        <p:spPr bwMode="auto">
          <a:xfrm>
            <a:off x="9581296" y="1688172"/>
            <a:ext cx="276860" cy="109029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</a:pPr>
            <a:r>
              <a:rPr lang="zh-CN" altLang="en-US" sz="12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毕业生满意度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5" name="Rectangle 28"/>
          <p:cNvSpPr>
            <a:spLocks noChangeArrowheads="1"/>
          </p:cNvSpPr>
          <p:nvPr/>
        </p:nvSpPr>
        <p:spPr bwMode="auto">
          <a:xfrm>
            <a:off x="7089184" y="3831506"/>
            <a:ext cx="267335" cy="3382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05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反馈</a:t>
            </a:r>
            <a:endParaRPr lang="zh-CN" sz="105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8" name="Rectangle 28"/>
          <p:cNvSpPr>
            <a:spLocks noChangeArrowheads="1"/>
          </p:cNvSpPr>
          <p:nvPr/>
        </p:nvSpPr>
        <p:spPr bwMode="auto">
          <a:xfrm>
            <a:off x="8749851" y="3831506"/>
            <a:ext cx="267335" cy="3382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05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反馈</a:t>
            </a:r>
            <a:endParaRPr lang="zh-CN" sz="105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9" name="Rectangle 14"/>
          <p:cNvSpPr>
            <a:spLocks noChangeArrowheads="1"/>
          </p:cNvSpPr>
          <p:nvPr/>
        </p:nvSpPr>
        <p:spPr bwMode="auto">
          <a:xfrm>
            <a:off x="6830883" y="4474716"/>
            <a:ext cx="276860" cy="109029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</a:pPr>
            <a:r>
              <a:rPr lang="zh-CN" altLang="en-US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质控表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0" name="Rectangle 15"/>
          <p:cNvSpPr>
            <a:spLocks noChangeArrowheads="1"/>
          </p:cNvSpPr>
          <p:nvPr/>
        </p:nvSpPr>
        <p:spPr bwMode="auto">
          <a:xfrm>
            <a:off x="7284453" y="4472211"/>
            <a:ext cx="288133" cy="11477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质控巡查报告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1" name="Rectangle 17"/>
          <p:cNvSpPr>
            <a:spLocks noChangeArrowheads="1"/>
          </p:cNvSpPr>
          <p:nvPr/>
        </p:nvSpPr>
        <p:spPr bwMode="auto">
          <a:xfrm>
            <a:off x="8642024" y="4485497"/>
            <a:ext cx="272806" cy="1089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2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教学例会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22" name="Line 31"/>
          <p:cNvCxnSpPr>
            <a:cxnSpLocks noChangeShapeType="1"/>
          </p:cNvCxnSpPr>
          <p:nvPr/>
        </p:nvCxnSpPr>
        <p:spPr bwMode="auto">
          <a:xfrm>
            <a:off x="7845930" y="4268017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3" name="Line 45"/>
          <p:cNvCxnSpPr>
            <a:cxnSpLocks noChangeShapeType="1"/>
          </p:cNvCxnSpPr>
          <p:nvPr/>
        </p:nvCxnSpPr>
        <p:spPr bwMode="auto">
          <a:xfrm>
            <a:off x="6977885" y="4268017"/>
            <a:ext cx="180149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4" name="Line 47"/>
          <p:cNvCxnSpPr>
            <a:cxnSpLocks noChangeShapeType="1"/>
          </p:cNvCxnSpPr>
          <p:nvPr/>
        </p:nvCxnSpPr>
        <p:spPr bwMode="auto">
          <a:xfrm>
            <a:off x="6977885" y="4270405"/>
            <a:ext cx="635" cy="22330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" name="Line 48"/>
          <p:cNvCxnSpPr>
            <a:cxnSpLocks noChangeShapeType="1"/>
          </p:cNvCxnSpPr>
          <p:nvPr/>
        </p:nvCxnSpPr>
        <p:spPr bwMode="auto">
          <a:xfrm>
            <a:off x="7428259" y="4273262"/>
            <a:ext cx="635" cy="22330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6" name="Line 49"/>
          <p:cNvCxnSpPr>
            <a:cxnSpLocks noChangeShapeType="1"/>
          </p:cNvCxnSpPr>
          <p:nvPr/>
        </p:nvCxnSpPr>
        <p:spPr bwMode="auto">
          <a:xfrm>
            <a:off x="8791255" y="4271040"/>
            <a:ext cx="0" cy="22330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8" name="Line 68"/>
          <p:cNvCxnSpPr>
            <a:cxnSpLocks noChangeShapeType="1"/>
          </p:cNvCxnSpPr>
          <p:nvPr/>
        </p:nvCxnSpPr>
        <p:spPr bwMode="auto">
          <a:xfrm flipH="1">
            <a:off x="6968043" y="5603663"/>
            <a:ext cx="1270" cy="72330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9" name="Line 69"/>
          <p:cNvCxnSpPr>
            <a:cxnSpLocks noChangeShapeType="1"/>
          </p:cNvCxnSpPr>
          <p:nvPr/>
        </p:nvCxnSpPr>
        <p:spPr bwMode="auto">
          <a:xfrm flipH="1">
            <a:off x="7420003" y="5619926"/>
            <a:ext cx="1" cy="71643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0" name="Line 70"/>
          <p:cNvCxnSpPr>
            <a:cxnSpLocks noChangeShapeType="1"/>
          </p:cNvCxnSpPr>
          <p:nvPr/>
        </p:nvCxnSpPr>
        <p:spPr bwMode="auto">
          <a:xfrm>
            <a:off x="8779380" y="5585626"/>
            <a:ext cx="0" cy="76107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1" name="Line 101"/>
          <p:cNvCxnSpPr>
            <a:cxnSpLocks noChangeShapeType="1"/>
          </p:cNvCxnSpPr>
          <p:nvPr/>
        </p:nvCxnSpPr>
        <p:spPr bwMode="auto">
          <a:xfrm>
            <a:off x="7878633" y="5574522"/>
            <a:ext cx="0" cy="76183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2" name="Line 102"/>
          <p:cNvCxnSpPr>
            <a:cxnSpLocks noChangeShapeType="1"/>
          </p:cNvCxnSpPr>
          <p:nvPr/>
        </p:nvCxnSpPr>
        <p:spPr bwMode="auto">
          <a:xfrm>
            <a:off x="7878633" y="4270405"/>
            <a:ext cx="635" cy="22330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3" name="Rectangle 14"/>
          <p:cNvSpPr>
            <a:spLocks noChangeArrowheads="1"/>
          </p:cNvSpPr>
          <p:nvPr/>
        </p:nvSpPr>
        <p:spPr bwMode="auto">
          <a:xfrm>
            <a:off x="7734883" y="4490874"/>
            <a:ext cx="276860" cy="109029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</a:pPr>
            <a:r>
              <a:rPr lang="zh-CN" altLang="en-US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质量简报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6" name="Rectangle 28"/>
          <p:cNvSpPr>
            <a:spLocks noChangeArrowheads="1"/>
          </p:cNvSpPr>
          <p:nvPr/>
        </p:nvSpPr>
        <p:spPr bwMode="auto">
          <a:xfrm>
            <a:off x="6678488" y="5613402"/>
            <a:ext cx="240314" cy="6619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05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即时</a:t>
            </a:r>
            <a:endParaRPr lang="en-US" altLang="zh-CN" sz="1050" kern="100" dirty="0" smtClean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105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反</a:t>
            </a:r>
            <a:endParaRPr lang="en-US" altLang="zh-CN" sz="1050" kern="100" dirty="0" smtClean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105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馈</a:t>
            </a:r>
            <a:endParaRPr lang="zh-CN" sz="105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49" name="Line 101"/>
          <p:cNvCxnSpPr>
            <a:cxnSpLocks noChangeShapeType="1"/>
          </p:cNvCxnSpPr>
          <p:nvPr/>
        </p:nvCxnSpPr>
        <p:spPr bwMode="auto">
          <a:xfrm>
            <a:off x="8310438" y="5581169"/>
            <a:ext cx="0" cy="76183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0" name="Line 102"/>
          <p:cNvCxnSpPr>
            <a:cxnSpLocks noChangeShapeType="1"/>
          </p:cNvCxnSpPr>
          <p:nvPr/>
        </p:nvCxnSpPr>
        <p:spPr bwMode="auto">
          <a:xfrm>
            <a:off x="8329007" y="4264393"/>
            <a:ext cx="635" cy="22330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1" name="Rectangle 14"/>
          <p:cNvSpPr>
            <a:spLocks noChangeArrowheads="1"/>
          </p:cNvSpPr>
          <p:nvPr/>
        </p:nvSpPr>
        <p:spPr bwMode="auto">
          <a:xfrm>
            <a:off x="8188454" y="4484862"/>
            <a:ext cx="276860" cy="109029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</a:pPr>
            <a:r>
              <a:rPr lang="zh-CN" altLang="en-US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督导简报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2" name="Rectangle 28"/>
          <p:cNvSpPr>
            <a:spLocks noChangeArrowheads="1"/>
          </p:cNvSpPr>
          <p:nvPr/>
        </p:nvSpPr>
        <p:spPr bwMode="auto">
          <a:xfrm>
            <a:off x="7136414" y="5613402"/>
            <a:ext cx="240314" cy="6619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05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即时</a:t>
            </a:r>
            <a:endParaRPr lang="en-US" altLang="zh-CN" sz="1050" kern="100" dirty="0" smtClean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105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反</a:t>
            </a:r>
            <a:endParaRPr lang="en-US" altLang="zh-CN" sz="1050" kern="100" dirty="0" smtClean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105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馈</a:t>
            </a:r>
            <a:endParaRPr lang="zh-CN" sz="105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4" name="Rectangle 28"/>
          <p:cNvSpPr>
            <a:spLocks noChangeArrowheads="1"/>
          </p:cNvSpPr>
          <p:nvPr/>
        </p:nvSpPr>
        <p:spPr bwMode="auto">
          <a:xfrm>
            <a:off x="7745598" y="5795049"/>
            <a:ext cx="1078707" cy="2754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dist">
              <a:spcAft>
                <a:spcPts val="0"/>
              </a:spcAft>
            </a:pPr>
            <a:r>
              <a:rPr lang="zh-CN" altLang="en-US" sz="12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定时反馈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0" name="Rectangle 28"/>
          <p:cNvSpPr>
            <a:spLocks noChangeArrowheads="1"/>
          </p:cNvSpPr>
          <p:nvPr/>
        </p:nvSpPr>
        <p:spPr bwMode="auto">
          <a:xfrm>
            <a:off x="9360117" y="6113948"/>
            <a:ext cx="837542" cy="2227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反馈 </a:t>
            </a:r>
            <a:r>
              <a:rPr lang="zh-CN" altLang="en-US" sz="12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改进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1" name="Rectangle 7"/>
          <p:cNvSpPr>
            <a:spLocks noChangeArrowheads="1"/>
          </p:cNvSpPr>
          <p:nvPr/>
        </p:nvSpPr>
        <p:spPr bwMode="auto">
          <a:xfrm>
            <a:off x="3897341" y="710098"/>
            <a:ext cx="1532890" cy="2959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各</a:t>
            </a:r>
            <a:r>
              <a:rPr lang="zh-CN" altLang="en-US" sz="12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环节质量标准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63" name="直接连接符 262"/>
          <p:cNvCxnSpPr/>
          <p:nvPr/>
        </p:nvCxnSpPr>
        <p:spPr>
          <a:xfrm>
            <a:off x="3633498" y="889680"/>
            <a:ext cx="0" cy="15855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5" name="直接箭头连接符 264"/>
          <p:cNvCxnSpPr/>
          <p:nvPr/>
        </p:nvCxnSpPr>
        <p:spPr>
          <a:xfrm flipH="1">
            <a:off x="4110860" y="6347650"/>
            <a:ext cx="28670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7" name="直接箭头连接符 266"/>
          <p:cNvCxnSpPr/>
          <p:nvPr/>
        </p:nvCxnSpPr>
        <p:spPr>
          <a:xfrm flipV="1">
            <a:off x="4100858" y="4505689"/>
            <a:ext cx="0" cy="1857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9" name="直接箭头连接符 268"/>
          <p:cNvCxnSpPr>
            <a:endCxn id="110" idx="3"/>
          </p:cNvCxnSpPr>
          <p:nvPr/>
        </p:nvCxnSpPr>
        <p:spPr>
          <a:xfrm flipH="1">
            <a:off x="3499513" y="4505687"/>
            <a:ext cx="60134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0" name="Rectangle 28"/>
          <p:cNvSpPr>
            <a:spLocks noChangeArrowheads="1"/>
          </p:cNvSpPr>
          <p:nvPr/>
        </p:nvSpPr>
        <p:spPr bwMode="auto">
          <a:xfrm>
            <a:off x="4945524" y="6104815"/>
            <a:ext cx="837542" cy="2227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反馈 </a:t>
            </a:r>
            <a:r>
              <a:rPr lang="zh-CN" altLang="en-US" sz="12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改进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2" name="Rectangle 28"/>
          <p:cNvSpPr>
            <a:spLocks noChangeArrowheads="1"/>
          </p:cNvSpPr>
          <p:nvPr/>
        </p:nvSpPr>
        <p:spPr bwMode="auto">
          <a:xfrm>
            <a:off x="6439057" y="202534"/>
            <a:ext cx="837542" cy="2227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反馈 </a:t>
            </a:r>
            <a:r>
              <a:rPr lang="zh-CN" altLang="en-US" sz="12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改进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3" name="Rectangle 28"/>
          <p:cNvSpPr>
            <a:spLocks noChangeArrowheads="1"/>
          </p:cNvSpPr>
          <p:nvPr/>
        </p:nvSpPr>
        <p:spPr bwMode="auto">
          <a:xfrm>
            <a:off x="4101285" y="201984"/>
            <a:ext cx="837542" cy="2227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5400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200" kern="100" dirty="0" smtClean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反馈 </a:t>
            </a:r>
            <a:r>
              <a:rPr lang="zh-CN" altLang="en-US" sz="12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改进</a:t>
            </a:r>
            <a:endParaRPr lang="zh-CN" sz="12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2240600" y="1006008"/>
            <a:ext cx="369332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prstClr val="black"/>
                </a:solidFill>
              </a:rPr>
              <a:t>国家社会要求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2213402" y="2323310"/>
            <a:ext cx="36933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200" dirty="0"/>
              <a:t>学校定位和办学思路</a:t>
            </a:r>
          </a:p>
        </p:txBody>
      </p:sp>
      <p:cxnSp>
        <p:nvCxnSpPr>
          <p:cNvPr id="120" name="直接箭头连接符 119"/>
          <p:cNvCxnSpPr/>
          <p:nvPr/>
        </p:nvCxnSpPr>
        <p:spPr>
          <a:xfrm>
            <a:off x="2408254" y="2091476"/>
            <a:ext cx="0" cy="231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1" name="文本框 120"/>
          <p:cNvSpPr txBox="1"/>
          <p:nvPr/>
        </p:nvSpPr>
        <p:spPr>
          <a:xfrm>
            <a:off x="668281" y="6343008"/>
            <a:ext cx="2864887" cy="3854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1905" b="1" dirty="0">
                <a:solidFill>
                  <a:srgbClr val="FF0000"/>
                </a:solidFill>
              </a:rPr>
              <a:t>教学过程质量监控流程图</a:t>
            </a:r>
          </a:p>
        </p:txBody>
      </p:sp>
    </p:spTree>
    <p:extLst>
      <p:ext uri="{BB962C8B-B14F-4D97-AF65-F5344CB8AC3E}">
        <p14:creationId xmlns:p14="http://schemas.microsoft.com/office/powerpoint/2010/main" val="13999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598</Words>
  <Application>Microsoft Office PowerPoint</Application>
  <PresentationFormat>自定义</PresentationFormat>
  <Paragraphs>212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宋体</vt:lpstr>
      <vt:lpstr>Arial</vt:lpstr>
      <vt:lpstr>Calibri</vt:lpstr>
      <vt:lpstr>Calibri Light</vt:lpstr>
      <vt:lpstr>Times New Roman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XiTongPan.Com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182</cp:revision>
  <cp:lastPrinted>2017-03-20T09:25:32Z</cp:lastPrinted>
  <dcterms:created xsi:type="dcterms:W3CDTF">2017-02-15T07:27:38Z</dcterms:created>
  <dcterms:modified xsi:type="dcterms:W3CDTF">2017-03-21T10:13:02Z</dcterms:modified>
</cp:coreProperties>
</file>